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39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9203037-7C32-4D7B-85EC-7B7335CE5A01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BD1F069-7B8F-4764-AF91-02A21565CA7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82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3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3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0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8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0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2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1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0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1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01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2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6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3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09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3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07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4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622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4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05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5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5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5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28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6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3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6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79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17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9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5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3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6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46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0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71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77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5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83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0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8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89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24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hape 95"/>
          <p:cNvSpPr txBox="1">
            <a:spLocks noGrp="1"/>
          </p:cNvSpPr>
          <p:nvPr>
            <p:ph type="body" sz="quarter" idx="1"/>
          </p:nvPr>
        </p:nvSpPr>
        <p:spPr/>
        <p:txBody>
          <a:bodyPr lIns="91421" tIns="91421" rIns="91421" bIns="91421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0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BD2740-FC3E-4052-8335-8F56CBE704BA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3CF4DF-C68E-4531-A3DE-0A2C99D32FE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168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B66F41-D326-4EF7-878D-20209102A3C0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CA537-A7F2-46E4-B9B0-C68A501C249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61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1C75E-C896-4EEF-B700-FB82E8C9E2FE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6BD42E-F8D1-4CA3-98C6-4A9BDED139C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83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 sz="3600" b="1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85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4AE1F4-6403-4873-85FE-B718017B3763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14B18-70E3-407B-A62B-64C827DCA06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87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CCC37E-7795-45C3-8F1F-D3FDC5622A68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583A9A-874F-4979-8AC5-3D0169DDDD74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24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9B2698-B207-48DB-B603-A34C1CFCC067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F5CABD-7F35-4EDD-A8C6-EF6DF551A31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41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4B57B4-AF42-4D3E-B072-66075943BA5D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1C4B4F-73DB-44B6-9B46-B649BC73DBB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09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E8E7F-3999-42E1-B724-CEFCB31113D2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5FAB0B-A404-4F3A-893D-C900EEA06CF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4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0FC8CC-DEEE-4D41-9AB9-0873159055CC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7B9B3-12B3-40A3-8C03-54F98DC343B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55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59D645-197A-4398-9611-412D45ECF472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13FD00-561E-44AA-A37E-93101B7F4103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0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67ABB0-BB4B-4F03-B31A-192CD0A49F5F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806337-A4C5-4142-AA58-4A20D63D2226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31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0B89DE6A-9D13-4389-A99A-9A7C0527A1C5}" type="datetime1">
              <a:rPr lang="nb-NO"/>
              <a:pPr lvl="0"/>
              <a:t>20.01.2016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5227E5A4-9BFE-459F-9967-BEA5E6101481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44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200"/>
              <a:t>Kapittel 2</a:t>
            </a:r>
          </a:p>
        </p:txBody>
      </p:sp>
      <p:sp>
        <p:nvSpPr>
          <p:cNvPr id="3" name="Plassholder for tekst 3"/>
          <p:cNvSpPr txBox="1">
            <a:spLocks noGrp="1"/>
          </p:cNvSpPr>
          <p:nvPr>
            <p:ph type="body" idx="2"/>
          </p:nvPr>
        </p:nvSpPr>
        <p:spPr/>
        <p:txBody>
          <a:bodyPr anchorCtr="1"/>
          <a:lstStyle/>
          <a:p>
            <a:pPr lvl="0" algn="ctr"/>
            <a:r>
              <a:rPr lang="nb-NO" sz="3600"/>
              <a:t>Lesing</a:t>
            </a:r>
          </a:p>
        </p:txBody>
      </p:sp>
      <p:pic>
        <p:nvPicPr>
          <p:cNvPr id="4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0" y="320433"/>
            <a:ext cx="3114985" cy="43924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724400" y="4688571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View Pictures/UIG via Getty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1 Ulike formål</a:t>
            </a:r>
          </a:p>
        </p:txBody>
      </p:sp>
      <p:sp>
        <p:nvSpPr>
          <p:cNvPr id="3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4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/>
              <a:t>Hva formålet med lesingen er, påvirker hvilken måte man bør lese på.</a:t>
            </a:r>
          </a:p>
          <a:p>
            <a:pPr lvl="0">
              <a:spcBef>
                <a:spcPts val="1100"/>
              </a:spcBef>
              <a:buNone/>
            </a:pPr>
            <a:r>
              <a:rPr lang="nb-NO"/>
              <a:t>Ulike formål krever ulike strategier.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4800"/>
              <a:t>2 </a:t>
            </a:r>
            <a:r>
              <a:rPr lang="nb-NO"/>
              <a:t>Avkoding</a:t>
            </a:r>
          </a:p>
        </p:txBody>
      </p:sp>
      <p:sp>
        <p:nvSpPr>
          <p:cNvPr id="3" name="Shape 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i="1"/>
              <a:t>Hjreen pvreør å ofppttea tgen som noe den kan frtoså.</a:t>
            </a:r>
          </a:p>
          <a:p>
            <a:pPr lvl="0">
              <a:spcBef>
                <a:spcPts val="1000"/>
              </a:spcBef>
            </a:pPr>
            <a:endParaRPr lang="nb-NO" i="1"/>
          </a:p>
          <a:p>
            <a:pPr lvl="0">
              <a:spcBef>
                <a:spcPts val="1000"/>
              </a:spcBef>
              <a:buNone/>
            </a:pPr>
            <a:r>
              <a:rPr lang="nb-NO"/>
              <a:t>(Hjernen prøver å oppfatte tegn som noe den kan forstå.)</a:t>
            </a:r>
          </a:p>
          <a:p>
            <a:pPr lvl="0">
              <a:spcBef>
                <a:spcPts val="1000"/>
              </a:spcBef>
            </a:pPr>
            <a:endParaRPr lang="nb-NO" sz="4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2 Avkoding</a:t>
            </a:r>
          </a:p>
        </p:txBody>
      </p:sp>
      <p:sp>
        <p:nvSpPr>
          <p:cNvPr id="3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26698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/>
              <a:t>Hva tror du dette betyr?</a:t>
            </a:r>
          </a:p>
          <a:p>
            <a:pPr lvl="0">
              <a:spcBef>
                <a:spcPts val="1000"/>
              </a:spcBef>
              <a:buNone/>
            </a:pPr>
            <a:r>
              <a:rPr lang="nb-NO" i="1"/>
              <a:t>Þeir komu seint heim úr ferðinni.</a:t>
            </a:r>
          </a:p>
          <a:p>
            <a:pPr lvl="0">
              <a:spcBef>
                <a:spcPts val="1000"/>
              </a:spcBef>
              <a:buNone/>
            </a:pPr>
            <a:r>
              <a:rPr lang="nb-NO"/>
              <a:t>= De kom seint hjem fra turen.</a:t>
            </a:r>
          </a:p>
          <a:p>
            <a:pPr lvl="0">
              <a:spcBef>
                <a:spcPts val="1000"/>
              </a:spcBef>
            </a:pPr>
            <a:endParaRPr lang="nb-NO"/>
          </a:p>
          <a:p>
            <a:pPr lvl="0">
              <a:spcBef>
                <a:spcPts val="1000"/>
              </a:spcBef>
              <a:buNone/>
            </a:pPr>
            <a:r>
              <a:rPr lang="nb-NO"/>
              <a:t>Vi gjenkjenner mønstre, vi </a:t>
            </a:r>
            <a:r>
              <a:rPr lang="nb-NO" b="1"/>
              <a:t>avkoder</a:t>
            </a:r>
            <a:r>
              <a:rPr lang="nb-NO" sz="400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0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3200" b="0"/>
              <a:t>2 Avkoding</a:t>
            </a:r>
          </a:p>
        </p:txBody>
      </p:sp>
      <p:sp>
        <p:nvSpPr>
          <p:cNvPr id="3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426698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/>
              <a:t>Avkodingen blir bedre av å lese mye - da kjenner vi lettere igjen ord.</a:t>
            </a:r>
          </a:p>
          <a:p>
            <a:pPr lvl="0">
              <a:spcBef>
                <a:spcPts val="1000"/>
              </a:spcBef>
            </a:pPr>
            <a:endParaRPr lang="nb-NO" sz="400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20" y="3789035"/>
            <a:ext cx="2766060" cy="18592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4419600" y="5630762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Ulrich </a:t>
            </a:r>
            <a:r>
              <a:rPr lang="nb-NO" sz="700" dirty="0" err="1"/>
              <a:t>Baumgarten</a:t>
            </a:r>
            <a:r>
              <a:rPr lang="nb-NO" sz="700" dirty="0"/>
              <a:t>/</a:t>
            </a:r>
            <a:r>
              <a:rPr lang="nb-NO" sz="700" dirty="0" err="1"/>
              <a:t>Getty</a:t>
            </a:r>
            <a:r>
              <a:rPr lang="nb-NO" sz="700" dirty="0"/>
              <a:t> Images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/>
              <a:t>Både hvilket formål lesingen har og evnen vår til å avkode, påvirker om vi klarer å skape mening.</a:t>
            </a:r>
          </a:p>
          <a:p>
            <a:pPr lvl="0">
              <a:spcBef>
                <a:spcPts val="1000"/>
              </a:spcBef>
            </a:pPr>
            <a:endParaRPr lang="nb-NO"/>
          </a:p>
          <a:p>
            <a:pPr lvl="0">
              <a:spcBef>
                <a:spcPts val="1000"/>
              </a:spcBef>
              <a:buNone/>
            </a:pPr>
            <a:r>
              <a:rPr lang="nb-NO"/>
              <a:t>Lesestrategier hjelper oss med avkodingen og å forstå teksten.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Førlesing: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Kartlegging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hvilke forventninger har du til teksten?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hva kan du om temaet fra før?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hva slags tekst er det?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Oversikt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skumlese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BISON-blikket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Lese for å finne: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Søkelese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gjenkjenne det du leter etter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bruke spor i teksten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bruke strukturen i teksten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Lese for å huske/lære/forstå: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Stoppe opp underveis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gjenfortelle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sjekke at du har fått med deg innholdet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Aktiv lesing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markere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notere</a:t>
            </a:r>
          </a:p>
          <a:p>
            <a:pPr marL="914400" lvl="1" indent="-381003">
              <a:buClr>
                <a:srgbClr val="000000"/>
              </a:buClr>
              <a:buSzPct val="80000"/>
              <a:buFont typeface="Courier New"/>
              <a:buChar char="o"/>
            </a:pPr>
            <a:r>
              <a:rPr lang="nb-NO"/>
              <a:t>skrive spørsmål til teksten</a:t>
            </a:r>
          </a:p>
          <a:p>
            <a:pPr lvl="0"/>
            <a:endParaRPr lang="nb-NO"/>
          </a:p>
          <a:p>
            <a:pPr lvl="0"/>
            <a:endParaRPr lang="nb-NO"/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39"/>
          <p:cNvSpPr txBox="1">
            <a:spLocks noGrp="1"/>
          </p:cNvSpPr>
          <p:nvPr>
            <p:ph type="title"/>
          </p:nvPr>
        </p:nvSpPr>
        <p:spPr>
          <a:xfrm>
            <a:off x="467541" y="332658"/>
            <a:ext cx="8229600" cy="1143000"/>
          </a:xfrm>
        </p:spPr>
        <p:txBody>
          <a:bodyPr/>
          <a:lstStyle/>
          <a:p>
            <a:pPr lvl="0"/>
            <a:r>
              <a:rPr lang="nb-NO"/>
              <a:t>3 Skape mening</a:t>
            </a:r>
          </a:p>
        </p:txBody>
      </p:sp>
      <p:sp>
        <p:nvSpPr>
          <p:cNvPr id="3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Lese for å huske/lære/forstå: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Tankekart</a:t>
            </a:r>
          </a:p>
          <a:p>
            <a:pPr lvl="0"/>
            <a:endParaRPr lang="nb-NO"/>
          </a:p>
          <a:p>
            <a:pPr lvl="0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1" y="2924946"/>
            <a:ext cx="6190488" cy="25725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2667000" y="5437966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Serge </a:t>
            </a:r>
            <a:r>
              <a:rPr lang="nb-NO" sz="700" dirty="0" err="1"/>
              <a:t>Kozak</a:t>
            </a:r>
            <a:r>
              <a:rPr lang="nb-NO" sz="700" dirty="0"/>
              <a:t>/</a:t>
            </a:r>
            <a:r>
              <a:rPr lang="nb-NO" sz="700" dirty="0" err="1"/>
              <a:t>Corbis</a:t>
            </a:r>
            <a:r>
              <a:rPr lang="nb-NO" sz="700" dirty="0"/>
              <a:t>/NTB </a:t>
            </a:r>
            <a:r>
              <a:rPr lang="nb-NO" sz="700" dirty="0" err="1"/>
              <a:t>scanpix</a:t>
            </a:r>
            <a:endParaRPr lang="nb-NO" sz="7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019800" y="5467710"/>
            <a:ext cx="1524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Michael </a:t>
            </a:r>
            <a:r>
              <a:rPr lang="nb-NO" sz="700" dirty="0" err="1"/>
              <a:t>Haegele</a:t>
            </a:r>
            <a:r>
              <a:rPr lang="nb-NO" sz="700" dirty="0"/>
              <a:t>/</a:t>
            </a:r>
            <a:r>
              <a:rPr lang="nb-NO" sz="700" dirty="0" err="1"/>
              <a:t>Corbis</a:t>
            </a:r>
            <a:r>
              <a:rPr lang="nb-NO" sz="700" dirty="0"/>
              <a:t>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Lese for å huske/lære/forstå: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Venn-diagram</a:t>
            </a:r>
          </a:p>
          <a:p>
            <a:pPr lvl="0"/>
            <a:endParaRPr lang="nb-NO"/>
          </a:p>
          <a:p>
            <a:pPr lvl="0"/>
            <a:endParaRPr lang="nb-NO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9"/>
          <p:cNvSpPr txBox="1">
            <a:spLocks noGrp="1"/>
          </p:cNvSpPr>
          <p:nvPr>
            <p:ph type="title"/>
          </p:nvPr>
        </p:nvSpPr>
        <p:spPr>
          <a:xfrm>
            <a:off x="1467749" y="874184"/>
            <a:ext cx="6208501" cy="843296"/>
          </a:xfrm>
        </p:spPr>
        <p:txBody>
          <a:bodyPr anchorCtr="1"/>
          <a:lstStyle/>
          <a:p>
            <a:pPr lvl="0" algn="ctr"/>
            <a:r>
              <a:rPr lang="nb-NO" b="0"/>
              <a:t>Hvor ofte leser du?</a:t>
            </a:r>
          </a:p>
        </p:txBody>
      </p:sp>
      <p:sp>
        <p:nvSpPr>
          <p:cNvPr id="3" name="Shape 30"/>
          <p:cNvSpPr txBox="1"/>
          <p:nvPr/>
        </p:nvSpPr>
        <p:spPr>
          <a:xfrm>
            <a:off x="1714051" y="2525097"/>
            <a:ext cx="5848200" cy="2949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1" tIns="91421" rIns="91421" bIns="91421" anchor="t" anchorCtr="0" compatLnSpc="1"/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Mange ganger hver dag.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gang hver dag.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Hver uke.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En gang i måneden.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lphaL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(Nesten) aldri.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sz="2800" b="1"/>
              <a:t>Etterlesing</a:t>
            </a:r>
            <a:endParaRPr lang="nb-NO" sz="4000"/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Oppgaver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Repetere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Gjenfortelle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Oppsummere</a:t>
            </a:r>
          </a:p>
          <a:p>
            <a:pPr marL="457200" lvl="0" indent="-419096">
              <a:buClr>
                <a:srgbClr val="000000"/>
              </a:buClr>
              <a:buSzPct val="166666"/>
              <a:buFont typeface="Arial"/>
            </a:pPr>
            <a:r>
              <a:rPr lang="nb-NO" sz="2800" i="1"/>
              <a:t>Se over det du har uthevet/notert</a:t>
            </a:r>
          </a:p>
          <a:p>
            <a:pPr lvl="0"/>
            <a:endParaRPr lang="nb-NO" sz="2800" i="1"/>
          </a:p>
          <a:p>
            <a:pPr lvl="0"/>
            <a:endParaRPr lang="nb-NO" sz="2800" i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5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3 Skape mening</a:t>
            </a:r>
          </a:p>
        </p:txBody>
      </p:sp>
      <p:sp>
        <p:nvSpPr>
          <p:cNvPr id="3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5"/>
          </a:xfrm>
        </p:spPr>
        <p:txBody>
          <a:bodyPr/>
          <a:lstStyle/>
          <a:p>
            <a:pPr lvl="0">
              <a:spcBef>
                <a:spcPts val="1000"/>
              </a:spcBef>
              <a:buNone/>
            </a:pPr>
            <a:r>
              <a:rPr lang="nb-NO" dirty="0"/>
              <a:t>Formål </a:t>
            </a:r>
            <a:r>
              <a:rPr lang="nb-NO" dirty="0" smtClean="0"/>
              <a:t>→ </a:t>
            </a:r>
            <a:r>
              <a:rPr lang="nb-NO" dirty="0"/>
              <a:t>valg av strategier </a:t>
            </a:r>
            <a:r>
              <a:rPr lang="nb-NO" dirty="0" smtClean="0"/>
              <a:t>→ </a:t>
            </a:r>
            <a:r>
              <a:rPr lang="nb-NO" dirty="0"/>
              <a:t>bedre avkoding </a:t>
            </a:r>
            <a:r>
              <a:rPr lang="nb-NO" dirty="0" smtClean="0"/>
              <a:t>→ </a:t>
            </a:r>
            <a:r>
              <a:rPr lang="nb-NO" dirty="0"/>
              <a:t>bedre utbytte. </a:t>
            </a:r>
            <a:endParaRPr lang="nb-NO" dirty="0">
              <a:solidFill>
                <a:srgbClr val="FF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1" y="2996955"/>
            <a:ext cx="4719419" cy="29560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5486400" y="5935559"/>
            <a:ext cx="1447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/>
              <a:t>Ulrich </a:t>
            </a:r>
            <a:r>
              <a:rPr lang="nb-NO" sz="700" dirty="0" err="1" smtClean="0"/>
              <a:t>Baumgarten</a:t>
            </a:r>
            <a:r>
              <a:rPr lang="nb-NO" sz="700" dirty="0" smtClean="0"/>
              <a:t>/</a:t>
            </a:r>
            <a:r>
              <a:rPr lang="nb-NO" sz="700" dirty="0" err="1" smtClean="0"/>
              <a:t>Getty</a:t>
            </a:r>
            <a:r>
              <a:rPr lang="nb-NO" sz="700" dirty="0" smtClean="0"/>
              <a:t> Images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Lesing</a:t>
            </a:r>
          </a:p>
        </p:txBody>
      </p:sp>
      <p:sp>
        <p:nvSpPr>
          <p:cNvPr id="3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19096">
              <a:spcBef>
                <a:spcPts val="1000"/>
              </a:spcBef>
              <a:buClr>
                <a:srgbClr val="000000"/>
              </a:buClr>
              <a:buSzPct val="124999"/>
              <a:buFont typeface="Arial"/>
            </a:pPr>
            <a:r>
              <a:rPr lang="nb-NO"/>
              <a:t>Vi leser ofte, men ikke alltid bevisst</a:t>
            </a:r>
          </a:p>
          <a:p>
            <a:pPr marL="457200" lvl="0" indent="-419096">
              <a:spcBef>
                <a:spcPts val="1000"/>
              </a:spcBef>
              <a:buClr>
                <a:srgbClr val="000000"/>
              </a:buClr>
              <a:buSzPct val="124999"/>
              <a:buFont typeface="Arial"/>
            </a:pPr>
            <a:r>
              <a:rPr lang="nb-NO"/>
              <a:t>Lesing er alle typer avkoding av tegn for å skape mening</a:t>
            </a:r>
          </a:p>
          <a:p>
            <a:pPr marL="457200" lvl="0" indent="-419096">
              <a:spcBef>
                <a:spcPts val="1000"/>
              </a:spcBef>
              <a:buClr>
                <a:srgbClr val="000000"/>
              </a:buClr>
              <a:buSzPct val="124999"/>
              <a:buFont typeface="Arial"/>
            </a:pPr>
            <a:r>
              <a:rPr lang="nb-NO"/>
              <a:t>Kjennetegn på dyktige lesere:</a:t>
            </a:r>
          </a:p>
          <a:p>
            <a:pPr marL="914400" lvl="1" indent="-381003">
              <a:spcBef>
                <a:spcPts val="1000"/>
              </a:spcBef>
              <a:buClr>
                <a:srgbClr val="000000"/>
              </a:buClr>
              <a:buSzPct val="60000"/>
              <a:buFont typeface="Courier New"/>
              <a:buChar char="o"/>
            </a:pPr>
            <a:r>
              <a:rPr lang="nb-NO" sz="3200"/>
              <a:t>har lest mye</a:t>
            </a:r>
          </a:p>
          <a:p>
            <a:pPr marL="914400" lvl="1" indent="-381003">
              <a:spcBef>
                <a:spcPts val="1000"/>
              </a:spcBef>
              <a:buClr>
                <a:srgbClr val="000000"/>
              </a:buClr>
              <a:buSzPct val="60000"/>
              <a:buFont typeface="Courier New"/>
              <a:buChar char="o"/>
            </a:pPr>
            <a:r>
              <a:rPr lang="nb-NO" sz="3200"/>
              <a:t>overvåker egen lesing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Ordforråd</a:t>
            </a:r>
          </a:p>
        </p:txBody>
      </p:sp>
      <p:sp>
        <p:nvSpPr>
          <p:cNvPr id="3" name="Shape 1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lvl="0">
              <a:buNone/>
            </a:pPr>
            <a:r>
              <a:rPr lang="nb-NO"/>
              <a:t>Passivt ordforråd: alle ordene vi forstår</a:t>
            </a:r>
          </a:p>
          <a:p>
            <a:pPr lvl="0">
              <a:buNone/>
            </a:pPr>
            <a:r>
              <a:rPr lang="nb-NO"/>
              <a:t>Aktivt ordforråd: alle ordene vi selv kan bruke korrekt</a:t>
            </a:r>
          </a:p>
          <a:p>
            <a:pPr lvl="0"/>
            <a:endParaRPr lang="nb-NO"/>
          </a:p>
          <a:p>
            <a:pPr lvl="0">
              <a:buNone/>
            </a:pPr>
            <a:r>
              <a:rPr lang="nb-NO"/>
              <a:t>Ved å jobbe aktivt med ordforrådet, vil lesingen din bli mer effektiv: du forstår mer og raskere.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043498" cy="675302"/>
          </a:xfrm>
        </p:spPr>
        <p:txBody>
          <a:bodyPr/>
          <a:lstStyle/>
          <a:p>
            <a:pPr lvl="0">
              <a:buNone/>
            </a:pPr>
            <a:r>
              <a:rPr lang="nb-NO"/>
              <a:t>skjønnlitteratur?</a:t>
            </a:r>
          </a:p>
        </p:txBody>
      </p:sp>
      <p:sp>
        <p:nvSpPr>
          <p:cNvPr id="3" name="Shape 36"/>
          <p:cNvSpPr txBox="1">
            <a:spLocks noGrp="1"/>
          </p:cNvSpPr>
          <p:nvPr>
            <p:ph type="body" idx="4294967295"/>
          </p:nvPr>
        </p:nvSpPr>
        <p:spPr>
          <a:xfrm>
            <a:off x="2774225" y="538773"/>
            <a:ext cx="1575602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aviser?</a:t>
            </a:r>
          </a:p>
        </p:txBody>
      </p:sp>
      <p:sp>
        <p:nvSpPr>
          <p:cNvPr id="4" name="Shape 37"/>
          <p:cNvSpPr txBox="1">
            <a:spLocks noGrp="1"/>
          </p:cNvSpPr>
          <p:nvPr>
            <p:ph type="body" idx="4294967295"/>
          </p:nvPr>
        </p:nvSpPr>
        <p:spPr>
          <a:xfrm>
            <a:off x="4545025" y="792327"/>
            <a:ext cx="2042696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nettaviser?</a:t>
            </a:r>
          </a:p>
        </p:txBody>
      </p:sp>
      <p:sp>
        <p:nvSpPr>
          <p:cNvPr id="5" name="Shape 38"/>
          <p:cNvSpPr txBox="1">
            <a:spLocks noGrp="1"/>
          </p:cNvSpPr>
          <p:nvPr>
            <p:ph type="body" idx="4294967295"/>
          </p:nvPr>
        </p:nvSpPr>
        <p:spPr>
          <a:xfrm>
            <a:off x="5153722" y="2441777"/>
            <a:ext cx="2425500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Facebook?</a:t>
            </a:r>
          </a:p>
        </p:txBody>
      </p:sp>
      <p:sp>
        <p:nvSpPr>
          <p:cNvPr id="6" name="Shape 39"/>
          <p:cNvSpPr txBox="1">
            <a:spLocks noGrp="1"/>
          </p:cNvSpPr>
          <p:nvPr>
            <p:ph type="body" idx="4294967295"/>
          </p:nvPr>
        </p:nvSpPr>
        <p:spPr>
          <a:xfrm>
            <a:off x="965652" y="4293501"/>
            <a:ext cx="1301703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sms?</a:t>
            </a:r>
          </a:p>
        </p:txBody>
      </p:sp>
      <p:sp>
        <p:nvSpPr>
          <p:cNvPr id="7" name="Shape 40"/>
          <p:cNvSpPr txBox="1">
            <a:spLocks noGrp="1"/>
          </p:cNvSpPr>
          <p:nvPr>
            <p:ph type="body" idx="4294967295"/>
          </p:nvPr>
        </p:nvSpPr>
        <p:spPr>
          <a:xfrm>
            <a:off x="1205700" y="2746574"/>
            <a:ext cx="2245199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lærebøker?</a:t>
            </a:r>
          </a:p>
        </p:txBody>
      </p:sp>
      <p:sp>
        <p:nvSpPr>
          <p:cNvPr id="8" name="Shape 41"/>
          <p:cNvSpPr txBox="1">
            <a:spLocks noGrp="1"/>
          </p:cNvSpPr>
          <p:nvPr>
            <p:ph type="body" idx="4294967295"/>
          </p:nvPr>
        </p:nvSpPr>
        <p:spPr>
          <a:xfrm>
            <a:off x="3243321" y="3870024"/>
            <a:ext cx="3407401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bruksanvisninger?</a:t>
            </a:r>
          </a:p>
        </p:txBody>
      </p:sp>
      <p:sp>
        <p:nvSpPr>
          <p:cNvPr id="9" name="Shape 42"/>
          <p:cNvSpPr txBox="1">
            <a:spLocks noGrp="1"/>
          </p:cNvSpPr>
          <p:nvPr>
            <p:ph type="body" idx="4294967295"/>
          </p:nvPr>
        </p:nvSpPr>
        <p:spPr>
          <a:xfrm>
            <a:off x="3668399" y="4797152"/>
            <a:ext cx="2283896" cy="648071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blogger?</a:t>
            </a:r>
          </a:p>
        </p:txBody>
      </p:sp>
      <p:sp>
        <p:nvSpPr>
          <p:cNvPr id="10" name="Shape 43"/>
          <p:cNvSpPr txBox="1">
            <a:spLocks noGrp="1"/>
          </p:cNvSpPr>
          <p:nvPr>
            <p:ph type="body" idx="4294967295"/>
          </p:nvPr>
        </p:nvSpPr>
        <p:spPr>
          <a:xfrm>
            <a:off x="3450899" y="5589242"/>
            <a:ext cx="4772098" cy="57606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undertekster på film?</a:t>
            </a:r>
          </a:p>
        </p:txBody>
      </p:sp>
      <p:sp>
        <p:nvSpPr>
          <p:cNvPr id="11" name="Shape 44"/>
          <p:cNvSpPr txBox="1">
            <a:spLocks noGrp="1"/>
          </p:cNvSpPr>
          <p:nvPr>
            <p:ph type="body" idx="4294967295"/>
          </p:nvPr>
        </p:nvSpPr>
        <p:spPr>
          <a:xfrm>
            <a:off x="1328101" y="5419621"/>
            <a:ext cx="1596002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bilder?</a:t>
            </a:r>
          </a:p>
        </p:txBody>
      </p:sp>
      <p:sp>
        <p:nvSpPr>
          <p:cNvPr id="12" name="Shape 45"/>
          <p:cNvSpPr txBox="1">
            <a:spLocks noGrp="1"/>
          </p:cNvSpPr>
          <p:nvPr>
            <p:ph type="body" idx="4294967295"/>
          </p:nvPr>
        </p:nvSpPr>
        <p:spPr>
          <a:xfrm>
            <a:off x="3921148" y="3091348"/>
            <a:ext cx="1301703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skilt?</a:t>
            </a:r>
          </a:p>
        </p:txBody>
      </p:sp>
      <p:sp>
        <p:nvSpPr>
          <p:cNvPr id="13" name="Shape 46"/>
          <p:cNvSpPr txBox="1">
            <a:spLocks noGrp="1"/>
          </p:cNvSpPr>
          <p:nvPr>
            <p:ph type="body" idx="4294967295"/>
          </p:nvPr>
        </p:nvSpPr>
        <p:spPr>
          <a:xfrm>
            <a:off x="3921148" y="1600200"/>
            <a:ext cx="2202899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plakater?</a:t>
            </a:r>
          </a:p>
        </p:txBody>
      </p:sp>
      <p:sp>
        <p:nvSpPr>
          <p:cNvPr id="14" name="Shape 47"/>
          <p:cNvSpPr txBox="1">
            <a:spLocks noGrp="1"/>
          </p:cNvSpPr>
          <p:nvPr>
            <p:ph type="body" idx="4294967295"/>
          </p:nvPr>
        </p:nvSpPr>
        <p:spPr>
          <a:xfrm>
            <a:off x="6650723" y="4545326"/>
            <a:ext cx="1301703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film?</a:t>
            </a:r>
          </a:p>
        </p:txBody>
      </p:sp>
      <p:sp>
        <p:nvSpPr>
          <p:cNvPr id="15" name="Shape 48"/>
          <p:cNvSpPr txBox="1">
            <a:spLocks noGrp="1"/>
          </p:cNvSpPr>
          <p:nvPr>
            <p:ph type="body" idx="4294967295"/>
          </p:nvPr>
        </p:nvSpPr>
        <p:spPr>
          <a:xfrm>
            <a:off x="6423724" y="1467621"/>
            <a:ext cx="2607594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tegneserier?</a:t>
            </a:r>
          </a:p>
        </p:txBody>
      </p:sp>
      <p:sp>
        <p:nvSpPr>
          <p:cNvPr id="16" name="Shape 49"/>
          <p:cNvSpPr txBox="1">
            <a:spLocks noGrp="1"/>
          </p:cNvSpPr>
          <p:nvPr>
            <p:ph type="body" idx="4294967295"/>
          </p:nvPr>
        </p:nvSpPr>
        <p:spPr>
          <a:xfrm>
            <a:off x="457200" y="836712"/>
            <a:ext cx="1301703" cy="504053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spill?</a:t>
            </a:r>
          </a:p>
        </p:txBody>
      </p:sp>
      <p:sp>
        <p:nvSpPr>
          <p:cNvPr id="17" name="Shape 50"/>
          <p:cNvSpPr txBox="1">
            <a:spLocks noGrp="1"/>
          </p:cNvSpPr>
          <p:nvPr>
            <p:ph type="body" idx="4294967295"/>
          </p:nvPr>
        </p:nvSpPr>
        <p:spPr>
          <a:xfrm>
            <a:off x="6650723" y="3421876"/>
            <a:ext cx="1636501" cy="675302"/>
          </a:xfrm>
        </p:spPr>
        <p:txBody>
          <a:bodyPr lIns="91421" tIns="91421" rIns="91421" bIns="91421"/>
          <a:lstStyle/>
          <a:p>
            <a:pPr lvl="0">
              <a:buNone/>
            </a:pPr>
            <a:r>
              <a:rPr lang="nb-NO"/>
              <a:t>e-post?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5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Lesing:</a:t>
            </a:r>
          </a:p>
        </p:txBody>
      </p:sp>
      <p:sp>
        <p:nvSpPr>
          <p:cNvPr id="3" name="Shape 56"/>
          <p:cNvSpPr txBox="1">
            <a:spLocks noGrp="1"/>
          </p:cNvSpPr>
          <p:nvPr>
            <p:ph type="body" idx="1"/>
          </p:nvPr>
        </p:nvSpPr>
        <p:spPr>
          <a:xfrm>
            <a:off x="457200" y="1876083"/>
            <a:ext cx="8229600" cy="4691996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Font typeface="Arial"/>
              <a:buAutoNum type="arabicPeriod"/>
            </a:pPr>
            <a:r>
              <a:rPr lang="nb-NO"/>
              <a:t>oppfatte formål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Font typeface="Arial"/>
              <a:buAutoNum type="arabicPeriod"/>
            </a:pPr>
            <a:r>
              <a:rPr lang="nb-NO"/>
              <a:t>avkoding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Font typeface="Arial"/>
              <a:buAutoNum type="arabicPeriod"/>
            </a:pPr>
            <a:r>
              <a:rPr lang="nb-NO"/>
              <a:t>skape mening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3037335" cy="19126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6705600" y="5318829"/>
            <a:ext cx="10668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err="1"/>
              <a:t>poba</a:t>
            </a:r>
            <a:r>
              <a:rPr lang="nb-NO" sz="700" dirty="0"/>
              <a:t>/E+/</a:t>
            </a:r>
            <a:r>
              <a:rPr lang="nb-NO" sz="700" dirty="0" err="1"/>
              <a:t>Getty</a:t>
            </a:r>
            <a:r>
              <a:rPr lang="nb-NO" sz="700" dirty="0"/>
              <a:t> Images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1 Lesingens ulike formål</a:t>
            </a:r>
          </a:p>
        </p:txBody>
      </p:sp>
      <p:sp>
        <p:nvSpPr>
          <p:cNvPr id="3" name="Shape 62"/>
          <p:cNvSpPr txBox="1">
            <a:spLocks noGrp="1"/>
          </p:cNvSpPr>
          <p:nvPr>
            <p:ph type="body" idx="1"/>
          </p:nvPr>
        </p:nvSpPr>
        <p:spPr>
          <a:xfrm>
            <a:off x="457200" y="1844829"/>
            <a:ext cx="8229600" cy="4320475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fordi vi må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fordi vi har lyst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for å oppdage/finne ut/lære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for å oppleve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for å unngå straff/få belønning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sz="4800"/>
              <a:t>1 </a:t>
            </a:r>
            <a:r>
              <a:rPr lang="nb-NO" b="0"/>
              <a:t>Ulike formål</a:t>
            </a:r>
          </a:p>
        </p:txBody>
      </p:sp>
      <p:sp>
        <p:nvSpPr>
          <p:cNvPr id="3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Interesse:</a:t>
            </a:r>
          </a:p>
          <a:p>
            <a:pPr lvl="0">
              <a:spcBef>
                <a:spcPts val="1100"/>
              </a:spcBef>
              <a:buNone/>
            </a:pPr>
            <a:r>
              <a:rPr lang="nb-NO"/>
              <a:t>sminke.biler.romantikk.sport.hester.dataspill.historie.helse.klær.venner.kjendiser.politikk.nyheter.penger.teknologi.film.litteratur.mote.mat.trening.hunder.friluftsliv.reising.fantasy.musikk.matematikk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1 Ulike formål</a:t>
            </a:r>
          </a:p>
        </p:txBody>
      </p:sp>
      <p:sp>
        <p:nvSpPr>
          <p:cNvPr id="3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Gjenkjennelse:</a:t>
            </a:r>
          </a:p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endParaRPr lang="nb-NO"/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/>
              <a:t>«I eit år har ho måla munnen raud for hans skuld.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/>
              <a:t>No seier ho at det er slutt.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/>
              <a:t>Ho har ikkje lyst på han lenger.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/>
              <a:t>Han er meir ein god ven.»</a:t>
            </a:r>
          </a:p>
          <a:p>
            <a:pPr marL="0" lvl="0" indent="0">
              <a:spcBef>
                <a:spcPts val="1000"/>
              </a:spcBef>
              <a:buNone/>
            </a:pPr>
            <a:endParaRPr lang="nb-NO" sz="2400"/>
          </a:p>
          <a:p>
            <a:pPr marL="0" lvl="0" indent="0">
              <a:spcBef>
                <a:spcPts val="1000"/>
              </a:spcBef>
              <a:buNone/>
            </a:pPr>
            <a:r>
              <a:rPr lang="nb-NO" sz="2000"/>
              <a:t>Fra Selma Lønning Aarøs novelle «Den grøne kommoden», </a:t>
            </a:r>
            <a:r>
              <a:rPr lang="nb-NO" sz="2000" i="1"/>
              <a:t>Signaler</a:t>
            </a:r>
            <a:r>
              <a:rPr lang="nb-NO" sz="2000"/>
              <a:t>, 1995.</a:t>
            </a:r>
          </a:p>
          <a:p>
            <a:pPr marL="0" lvl="0" indent="0">
              <a:spcBef>
                <a:spcPts val="1000"/>
              </a:spcBef>
              <a:buNone/>
            </a:pPr>
            <a:endParaRPr lang="nb-NO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/>
              <a:t>1 Ulike formål</a:t>
            </a:r>
          </a:p>
        </p:txBody>
      </p:sp>
      <p:sp>
        <p:nvSpPr>
          <p:cNvPr id="3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97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/>
              <a:t>Underholdning:</a:t>
            </a:r>
          </a:p>
          <a:p>
            <a:pPr marL="0" lvl="0" indent="0">
              <a:spcBef>
                <a:spcPts val="1000"/>
              </a:spcBef>
              <a:buNone/>
            </a:pPr>
            <a:endParaRPr lang="nb-NO"/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/>
              <a:t>«SUKK. Førstepersons skytespill går det 63 på dusinet av nå for tida, og da skal det sannelig min flosshatt være noe eksepsjonelt med et skytespill for at jeg i det hele tatt skal gidde å løfte et øyebryn i interesse.»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000"/>
              <a:t>Erik Fossum, «Jeg ville heller hatt førti curlingsteiner mot bjellene», spillanmeldelse, </a:t>
            </a:r>
            <a:r>
              <a:rPr lang="nb-NO" sz="2000" i="1"/>
              <a:t>Dagbladet</a:t>
            </a:r>
            <a:r>
              <a:rPr lang="nb-NO" sz="2000"/>
              <a:t> 21. november 2012.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b="0" dirty="0"/>
              <a:t>1 Ulike formål</a:t>
            </a:r>
          </a:p>
        </p:txBody>
      </p:sp>
      <p:sp>
        <p:nvSpPr>
          <p:cNvPr id="3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65105"/>
          </a:xfrm>
        </p:spPr>
        <p:txBody>
          <a:bodyPr/>
          <a:lstStyle/>
          <a:p>
            <a:pPr marL="457200" lvl="0" indent="-482602">
              <a:spcBef>
                <a:spcPts val="1000"/>
              </a:spcBef>
              <a:buClr>
                <a:srgbClr val="000000"/>
              </a:buClr>
              <a:buSzPct val="166666"/>
              <a:buFont typeface="Arial"/>
            </a:pPr>
            <a:r>
              <a:rPr lang="nb-NO" dirty="0"/>
              <a:t>Alternativ verden: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400" dirty="0"/>
              <a:t>« En gutt og en jente fra hver provins skal kjempe med kløkt og våpen mot hverandre til det står igjen en vinner.»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nb-NO" sz="2000" dirty="0"/>
              <a:t>Fra Einar </a:t>
            </a:r>
            <a:r>
              <a:rPr lang="nb-NO" sz="2000" dirty="0" err="1"/>
              <a:t>Aarvigs</a:t>
            </a:r>
            <a:r>
              <a:rPr lang="nb-NO" sz="2000" dirty="0"/>
              <a:t> anmeldelse av </a:t>
            </a:r>
            <a:r>
              <a:rPr lang="nb-NO" sz="2000" i="1" dirty="0"/>
              <a:t>The Hunger Games</a:t>
            </a:r>
            <a:r>
              <a:rPr lang="nb-NO" sz="2000" dirty="0"/>
              <a:t>, f</a:t>
            </a:r>
            <a:r>
              <a:rPr lang="nb-NO" sz="2000" i="1" dirty="0"/>
              <a:t>ilmmagasinet</a:t>
            </a:r>
            <a:r>
              <a:rPr lang="nb-NO" sz="2000" dirty="0"/>
              <a:t>, 21. mars 2012.</a:t>
            </a:r>
          </a:p>
          <a:p>
            <a:pPr lvl="0">
              <a:spcBef>
                <a:spcPts val="1000"/>
              </a:spcBef>
            </a:pPr>
            <a:endParaRPr lang="nb-NO" sz="4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9" y="3861044"/>
            <a:ext cx="2971242" cy="19975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Sylinder 4"/>
          <p:cNvSpPr txBox="1"/>
          <p:nvPr/>
        </p:nvSpPr>
        <p:spPr>
          <a:xfrm>
            <a:off x="6864086" y="5811895"/>
            <a:ext cx="15941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700" dirty="0" smtClean="0"/>
              <a:t>  Michael </a:t>
            </a:r>
            <a:r>
              <a:rPr lang="nb-NO" sz="700" dirty="0"/>
              <a:t>Sohn/AP Photo/NTB </a:t>
            </a:r>
            <a:r>
              <a:rPr lang="nb-NO" sz="700" dirty="0" err="1"/>
              <a:t>scanpix</a:t>
            </a:r>
            <a:endParaRPr lang="nb-NO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Intertekst_mal</Template>
  <TotalTime>26</TotalTime>
  <Words>623</Words>
  <Application>Microsoft Office PowerPoint</Application>
  <PresentationFormat>Skjermfremvisning (4:3)</PresentationFormat>
  <Paragraphs>132</Paragraphs>
  <Slides>23</Slides>
  <Notes>22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Courier New</vt:lpstr>
      <vt:lpstr>Intertekst_mal</vt:lpstr>
      <vt:lpstr>Kapittel 2</vt:lpstr>
      <vt:lpstr>Hvor ofte leser du?</vt:lpstr>
      <vt:lpstr>PowerPoint-presentasjon</vt:lpstr>
      <vt:lpstr>Lesing:</vt:lpstr>
      <vt:lpstr>1 Lesingens ulike formål</vt:lpstr>
      <vt:lpstr>1 Ulike formål</vt:lpstr>
      <vt:lpstr>1 Ulike formål</vt:lpstr>
      <vt:lpstr>1 Ulike formål</vt:lpstr>
      <vt:lpstr>1 Ulike formål</vt:lpstr>
      <vt:lpstr>1 Ulike formål</vt:lpstr>
      <vt:lpstr>2 Avkoding</vt:lpstr>
      <vt:lpstr>2 Avkoding</vt:lpstr>
      <vt:lpstr>2 Avkoding</vt:lpstr>
      <vt:lpstr>3 Skape mening</vt:lpstr>
      <vt:lpstr>3 Skape mening</vt:lpstr>
      <vt:lpstr>3 Skape mening</vt:lpstr>
      <vt:lpstr>3 Skape mening</vt:lpstr>
      <vt:lpstr>3 Skape mening</vt:lpstr>
      <vt:lpstr>3 Skape mening</vt:lpstr>
      <vt:lpstr>3 Skape mening</vt:lpstr>
      <vt:lpstr>3 Skape mening</vt:lpstr>
      <vt:lpstr>Lesing</vt:lpstr>
      <vt:lpstr>Ordforråd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Lesing</dc:title>
  <dc:creator>Astrid Kleiveland</dc:creator>
  <cp:lastModifiedBy>Malgorzata Golinska</cp:lastModifiedBy>
  <cp:revision>5</cp:revision>
  <dcterms:created xsi:type="dcterms:W3CDTF">2013-08-09T07:47:41Z</dcterms:created>
  <dcterms:modified xsi:type="dcterms:W3CDTF">2016-01-20T14:12:06Z</dcterms:modified>
</cp:coreProperties>
</file>