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1" r:id="rId2"/>
    <p:sldId id="308" r:id="rId3"/>
    <p:sldId id="299" r:id="rId4"/>
    <p:sldId id="300" r:id="rId5"/>
    <p:sldId id="301" r:id="rId6"/>
    <p:sldId id="302" r:id="rId7"/>
    <p:sldId id="310" r:id="rId8"/>
    <p:sldId id="303" r:id="rId9"/>
    <p:sldId id="309" r:id="rId10"/>
    <p:sldId id="304" r:id="rId11"/>
    <p:sldId id="305" r:id="rId12"/>
    <p:sldId id="306" r:id="rId13"/>
    <p:sldId id="312" r:id="rId14"/>
    <p:sldId id="307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48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AEFC6818-B04D-4EF3-AC15-53AA2A62FA54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Plassholder for notater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53235A9F-3C25-42AA-BED4-A14CE4F0DFA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0131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b-NO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b-NO" smtClean="0"/>
              <a:t>Klikk ikonet for å legge til et bilde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2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E98070-2AE8-475F-92CB-78B7EE733A93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4DA42D-87DF-4E47-89B7-C0D9E2321E87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19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5E6655C-EEAB-437A-974C-9D1B1FCBB1FE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5964B62-FD76-4F41-9D15-4C54F650388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22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A4FB89C-1FDC-4A7F-8A38-D8D876C32C38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1288B6-375A-4F37-BCAE-A4027A1C3B6E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411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A61074C-8277-48C5-B235-35EEC62576B4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69E537-0B83-4779-B75A-000D6C01CB9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9277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 txBox="1">
            <a:spLocks noGrp="1"/>
          </p:cNvSpPr>
          <p:nvPr>
            <p:ph type="title"/>
          </p:nvPr>
        </p:nvSpPr>
        <p:spPr/>
        <p:txBody>
          <a:bodyPr lIns="91421" tIns="91421" rIns="91421" bIns="91421" anchor="b" anchorCtr="0"/>
          <a:lstStyle>
            <a:lvl1pPr algn="l">
              <a:defRPr>
                <a:solidFill>
                  <a:srgbClr val="000000"/>
                </a:solidFill>
                <a:latin typeface="Calibri"/>
                <a:ea typeface="Arial"/>
                <a:cs typeface="Arial"/>
              </a:defRPr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569"/>
          </a:xfrm>
        </p:spPr>
        <p:txBody>
          <a:bodyPr lIns="91421" tIns="91421" rIns="91421" bIns="91421"/>
          <a:lstStyle>
            <a:lvl1pPr>
              <a:defRPr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0029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4E6DE22-ABC2-48B5-A3EF-D67725F25A17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80B8292-7707-4462-8D16-0741A08A0712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953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6F34AD-377A-4FA8-BCA7-FB0D8DCF4B68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19C0CF1-CA5A-43F3-9C24-B703BE00E3FB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5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cap="all"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F3D12E5-790A-40D7-9DAC-548C3DB8D7C9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76903A5-4091-4E1D-B5B0-911427ABCBCF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013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6638E8D-844B-4F31-B615-B0E36EFC0EA7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6" name="Plassholder for bunntekst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7" name="Plassholder for lysbildenumm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FC9B50-C70C-4545-8418-504EBE6BFE15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37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1AFC7F-DB7F-49A2-8ABA-AED38B86B3DE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8" name="Plassholder for bunntekst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9" name="Plassholder for lysbildenumm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8E432A-DE51-4C98-8948-A3D78982BD00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5933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4B84B2-4FB8-46AC-8AD8-777F2DEA9560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4" name="Plassholder for bunntekst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5" name="Plassholder for lysbildenumm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3528D2-95A5-4D7B-A4F5-BC46DAD38A49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354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2032423-EBC0-49D7-943F-53661D8AE581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3" name="Plassholder for bunntekst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b-NO"/>
          </a:p>
        </p:txBody>
      </p:sp>
      <p:sp>
        <p:nvSpPr>
          <p:cNvPr id="4" name="Plassholder for lysbildenumm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55B88B-3052-401C-9B4F-B851306205CD}" type="slidenum"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63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E2023D52-BDA7-40E0-993D-5423A85011DB}" type="datetime1">
              <a:rPr lang="nb-NO"/>
              <a:pPr lvl="0"/>
              <a:t>12.08.2015</a:t>
            </a:fld>
            <a:endParaRPr lang="nb-NO"/>
          </a:p>
        </p:txBody>
      </p:sp>
      <p:sp>
        <p:nvSpPr>
          <p:cNvPr id="5" name="Plassholder for bunntekst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endParaRPr lang="nb-NO"/>
          </a:p>
        </p:txBody>
      </p:sp>
      <p:sp>
        <p:nvSpPr>
          <p:cNvPr id="6" name="Plassholder for lysbildenummer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b-NO" sz="1200" b="0" i="0" u="none" strike="noStrike" kern="1200" cap="none" spc="0" baseline="0">
                <a:solidFill>
                  <a:srgbClr val="404040"/>
                </a:solidFill>
                <a:uFillTx/>
                <a:latin typeface="Calibri"/>
              </a:defRPr>
            </a:lvl1pPr>
          </a:lstStyle>
          <a:p>
            <a:pPr lvl="0"/>
            <a:fld id="{DECCAABD-BC71-40F6-8D3C-B5205DD38D56}" type="slidenum"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eaLnBrk="1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nb-NO" sz="3600" b="1" i="0" u="none" strike="noStrike" kern="1200" cap="none" spc="0" baseline="0">
          <a:solidFill>
            <a:srgbClr val="404040"/>
          </a:solidFill>
          <a:uFillTx/>
          <a:latin typeface="Calibri" pitchFamily="34"/>
        </a:defRPr>
      </a:lvl1pPr>
    </p:titleStyle>
    <p:bodyStyle>
      <a:lvl1pPr marL="342900" marR="0" lvl="0" indent="-342900" algn="l" defTabSz="914400" rtl="0" eaLnBrk="1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nb-NO" sz="3200" b="0" i="0" u="none" strike="noStrike" kern="1200" cap="none" spc="0" baseline="0">
          <a:solidFill>
            <a:srgbClr val="404040"/>
          </a:solidFill>
          <a:uFillTx/>
          <a:latin typeface="Calibri"/>
        </a:defRPr>
      </a:lvl1pPr>
      <a:lvl2pPr marL="742950" marR="0" lvl="1" indent="-285750" algn="l" defTabSz="914400" rtl="0" eaLnBrk="1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nb-NO" sz="2800" b="0" i="0" u="none" strike="noStrike" kern="1200" cap="none" spc="0" baseline="0">
          <a:solidFill>
            <a:srgbClr val="404040"/>
          </a:solidFill>
          <a:uFillTx/>
          <a:latin typeface="Calibri"/>
        </a:defRPr>
      </a:lvl2pPr>
      <a:lvl3pPr marL="1143000" marR="0" lvl="2" indent="-228600" algn="l" defTabSz="914400" rtl="0" eaLnBrk="1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nb-NO" sz="2400" b="0" i="0" u="none" strike="noStrike" kern="1200" cap="none" spc="0" baseline="0">
          <a:solidFill>
            <a:srgbClr val="404040"/>
          </a:solidFill>
          <a:uFillTx/>
          <a:latin typeface="Calibri"/>
        </a:defRPr>
      </a:lvl3pPr>
      <a:lvl4pPr marL="1600200" marR="0" lvl="3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4pPr>
      <a:lvl5pPr marL="2057400" marR="0" lvl="4" indent="-228600" algn="l" defTabSz="914400" rtl="0" eaLnBrk="1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nb-NO" sz="2000" b="0" i="0" u="none" strike="noStrike" kern="1200" cap="none" spc="0" baseline="0">
          <a:solidFill>
            <a:srgbClr val="40404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2800" dirty="0" smtClean="0"/>
              <a:t>Kapittel 9</a:t>
            </a:r>
            <a:br>
              <a:rPr lang="nb-NO" sz="2800" dirty="0" smtClean="0"/>
            </a:br>
            <a:r>
              <a:rPr lang="nb-NO" sz="2800" b="0" dirty="0" smtClean="0"/>
              <a:t>Postmodernisme og realisme – 1980 til i dag</a:t>
            </a:r>
            <a:endParaRPr lang="nb-NO" sz="2800" b="0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0272" y="1600200"/>
            <a:ext cx="4023456" cy="4525963"/>
          </a:xfrm>
        </p:spPr>
      </p:pic>
    </p:spTree>
    <p:extLst>
      <p:ext uri="{BB962C8B-B14F-4D97-AF65-F5344CB8AC3E}">
        <p14:creationId xmlns:p14="http://schemas.microsoft.com/office/powerpoint/2010/main" val="3298226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4000" dirty="0" smtClean="0"/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sz="4600" b="1" dirty="0" smtClean="0">
                <a:solidFill>
                  <a:schemeClr val="tx1"/>
                </a:solidFill>
              </a:rPr>
              <a:t>Den realistiske tendensen fra 1980 til i dag</a:t>
            </a:r>
            <a:br>
              <a:rPr sz="4600" b="1" dirty="0" smtClean="0">
                <a:solidFill>
                  <a:schemeClr val="tx1"/>
                </a:solidFill>
              </a:rPr>
            </a:br>
            <a:endParaRPr sz="4600" b="1" dirty="0" smtClean="0">
              <a:solidFill>
                <a:schemeClr val="tx1"/>
              </a:solidFill>
            </a:endParaRPr>
          </a:p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nb-NO" sz="2400" dirty="0" smtClean="0"/>
              <a:t>Den </a:t>
            </a:r>
            <a:r>
              <a:rPr sz="2400" dirty="0" smtClean="0"/>
              <a:t>såkalte «store fortellingen» </a:t>
            </a:r>
            <a:r>
              <a:rPr lang="nb-NO" sz="2400" dirty="0" smtClean="0"/>
              <a:t>er </a:t>
            </a:r>
            <a:r>
              <a:rPr sz="2400" dirty="0" smtClean="0"/>
              <a:t>ikke død</a:t>
            </a:r>
            <a:endParaRPr lang="nb-NO" sz="2400" dirty="0" smtClean="0"/>
          </a:p>
          <a:p>
            <a:endParaRPr lang="nb-NO" sz="2400" dirty="0" smtClean="0"/>
          </a:p>
          <a:p>
            <a:pPr>
              <a:buFont typeface="Arial"/>
              <a:buChar char="•"/>
            </a:pPr>
            <a:r>
              <a:rPr lang="nb-NO" sz="2400" dirty="0" smtClean="0"/>
              <a:t>N</a:t>
            </a:r>
            <a:r>
              <a:rPr sz="2400" dirty="0" smtClean="0"/>
              <a:t>orsk litteratur</a:t>
            </a:r>
            <a:r>
              <a:rPr lang="nb-NO" sz="2400" dirty="0" smtClean="0"/>
              <a:t> på 1980-tallet er</a:t>
            </a:r>
          </a:p>
          <a:p>
            <a:r>
              <a:rPr sz="2400" dirty="0" smtClean="0"/>
              <a:t>tradisjonell i formen </a:t>
            </a:r>
            <a:r>
              <a:rPr lang="nb-NO" sz="2400" dirty="0" smtClean="0"/>
              <a:t> </a:t>
            </a:r>
          </a:p>
          <a:p>
            <a:endParaRPr lang="nb-NO" sz="2400" dirty="0" smtClean="0"/>
          </a:p>
          <a:p>
            <a:pPr>
              <a:buFont typeface="Arial"/>
              <a:buChar char="•"/>
            </a:pPr>
            <a:r>
              <a:rPr sz="2400" dirty="0" smtClean="0"/>
              <a:t>Nærmere 1990-årene kommer også den psykologiske realistiske romanen tilbake med trekk fra realismen og fra nyrealismen</a:t>
            </a:r>
            <a:r>
              <a:rPr lang="nb-NO" sz="2400" dirty="0" smtClean="0"/>
              <a:t> 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94467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Hva kjennetegner samtidslitteraturen?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/>
              <a:t>N</a:t>
            </a:r>
            <a:r>
              <a:rPr sz="2400" dirty="0" smtClean="0"/>
              <a:t>oen hovedstikkord kan være: </a:t>
            </a:r>
            <a:endParaRPr lang="nb-NO" sz="2400" dirty="0" smtClean="0"/>
          </a:p>
          <a:p>
            <a:endParaRPr lang="nb-NO" sz="2400" i="1" dirty="0" smtClean="0"/>
          </a:p>
          <a:p>
            <a:pPr>
              <a:buFontTx/>
              <a:buChar char="-"/>
            </a:pPr>
            <a:r>
              <a:rPr lang="nb-NO" sz="2400" i="1" dirty="0" smtClean="0"/>
              <a:t> </a:t>
            </a:r>
            <a:r>
              <a:rPr sz="2400" i="1" dirty="0" smtClean="0"/>
              <a:t>personlig og </a:t>
            </a:r>
            <a:r>
              <a:rPr sz="2400" i="1" dirty="0" err="1" smtClean="0"/>
              <a:t>samfunnsengasjert</a:t>
            </a:r>
            <a:r>
              <a:rPr sz="2400" i="1" dirty="0" smtClean="0"/>
              <a:t> </a:t>
            </a:r>
            <a:r>
              <a:rPr sz="2400" i="1" dirty="0" err="1" smtClean="0"/>
              <a:t>litteratur</a:t>
            </a:r>
            <a:endParaRPr lang="nb-NO" sz="2400" i="1" dirty="0"/>
          </a:p>
          <a:p>
            <a:pPr>
              <a:buFontTx/>
              <a:buChar char="-"/>
            </a:pPr>
            <a:endParaRPr lang="nb-NO" sz="2400" i="1" dirty="0" smtClean="0"/>
          </a:p>
          <a:p>
            <a:pPr>
              <a:buFontTx/>
              <a:buChar char="-"/>
            </a:pPr>
            <a:r>
              <a:rPr sz="2400" i="1" dirty="0" smtClean="0"/>
              <a:t> blanding av fakta, fiksjon, fantasi </a:t>
            </a:r>
            <a:r>
              <a:rPr sz="2400" i="1" dirty="0" err="1" smtClean="0"/>
              <a:t>og</a:t>
            </a:r>
            <a:r>
              <a:rPr sz="2400" i="1" dirty="0" smtClean="0"/>
              <a:t> </a:t>
            </a:r>
            <a:r>
              <a:rPr sz="2400" i="1" dirty="0" err="1" smtClean="0"/>
              <a:t>eventyr</a:t>
            </a:r>
            <a:endParaRPr lang="nb-NO" sz="2400" i="1" dirty="0" smtClean="0"/>
          </a:p>
          <a:p>
            <a:pPr>
              <a:buFontTx/>
              <a:buChar char="-"/>
            </a:pPr>
            <a:endParaRPr lang="nb-NO" sz="2400" i="1" dirty="0" smtClean="0"/>
          </a:p>
          <a:p>
            <a:r>
              <a:rPr lang="nb-NO" sz="2400" i="1" dirty="0" smtClean="0"/>
              <a:t>- sjangerblanding</a:t>
            </a:r>
            <a:r>
              <a:rPr sz="2400" i="1" dirty="0" smtClean="0"/>
              <a:t> </a:t>
            </a:r>
            <a:endParaRPr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4164898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Hva skriver dagens forfattere om?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Familien og vanskelige relasjoner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Sykdom og død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Gud og evigheten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061" y="3052446"/>
            <a:ext cx="4227795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2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Hva skriver dagens forfattere om?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Sannhet og løgn: biografisk, dokumentarisk litteratur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Skittenrealistisk litteratur som skildrer de svarte, bitre og urene realitetene i samfunnet</a:t>
            </a:r>
          </a:p>
          <a:p>
            <a:pPr marL="285750" indent="-285750"/>
            <a:r>
              <a:rPr lang="nb-NO" dirty="0"/>
              <a:t> 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84481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dirty="0" smtClean="0"/>
              <a:t>«Bare meg selv, ingenting annet. Jeg, jeg, jeg.»</a:t>
            </a:r>
            <a:endParaRPr lang="nb-NO" sz="2400" dirty="0" smtClean="0"/>
          </a:p>
          <a:p>
            <a:endParaRPr lang="nb-NO" sz="2400" dirty="0" smtClean="0"/>
          </a:p>
          <a:p>
            <a:pPr algn="r"/>
            <a:r>
              <a:rPr lang="nb-NO" sz="2400" i="1" dirty="0" smtClean="0"/>
              <a:t>Karl Ove Knausgård</a:t>
            </a:r>
          </a:p>
          <a:p>
            <a:endParaRPr lang="nb-NO" sz="2400" dirty="0" smtClean="0"/>
          </a:p>
          <a:p>
            <a:r>
              <a:rPr sz="2400" dirty="0" smtClean="0"/>
              <a:t> </a:t>
            </a:r>
          </a:p>
          <a:p>
            <a:pPr marL="285750" indent="-285750"/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941" y="2906072"/>
            <a:ext cx="4668035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Mål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sz="2800" dirty="0" smtClean="0"/>
              <a:t>Skille mellom to litterære tendenser i litteraturen etter 1980: den postmodernistiske og den realistiske</a:t>
            </a:r>
          </a:p>
          <a:p>
            <a:endParaRPr lang="nb-NO" sz="2800" dirty="0" smtClean="0"/>
          </a:p>
          <a:p>
            <a:r>
              <a:rPr lang="nb-NO" sz="2800" dirty="0" smtClean="0"/>
              <a:t>Forklare hva som menes med begrepet samtid</a:t>
            </a:r>
          </a:p>
          <a:p>
            <a:endParaRPr lang="nb-NO" sz="2800" dirty="0" smtClean="0"/>
          </a:p>
          <a:p>
            <a:r>
              <a:rPr lang="nb-NO" sz="2800" dirty="0" smtClean="0"/>
              <a:t>Si noe om form og innhold i tekstene til noen sentrale norske samtidsforfattere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299589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err="1" smtClean="0">
                <a:solidFill>
                  <a:schemeClr val="tx1"/>
                </a:solidFill>
                <a:latin typeface="Calibri" pitchFamily="34"/>
              </a:rPr>
              <a:t>Førlesning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400" dirty="0" smtClean="0"/>
              <a:t>Hva kjennetegnet modernismen? </a:t>
            </a:r>
            <a:endParaRPr lang="nb-NO" sz="2400" dirty="0" smtClean="0"/>
          </a:p>
          <a:p>
            <a:endParaRPr lang="nb-NO" sz="2400" dirty="0" smtClean="0"/>
          </a:p>
          <a:p>
            <a:r>
              <a:rPr sz="2400" dirty="0" smtClean="0"/>
              <a:t>Hva forbinder du med begrepet postmodernisme? </a:t>
            </a:r>
          </a:p>
          <a:p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343341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4000" b="1" dirty="0" smtClean="0">
                <a:solidFill>
                  <a:schemeClr val="tx1"/>
                </a:solidFill>
              </a:rPr>
              <a:t>Et endret samfunn – jappetid og zappetid</a:t>
            </a:r>
            <a:r>
              <a:rPr sz="4000" dirty="0" smtClean="0"/>
              <a:t/>
            </a:r>
            <a:br>
              <a:rPr sz="4000" dirty="0" smtClean="0"/>
            </a:br>
            <a:endParaRPr sz="40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Oljefunn</a:t>
            </a:r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Jappetid med økt forbruk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Velferden </a:t>
            </a:r>
            <a:r>
              <a:rPr lang="nb-NO" sz="2400" dirty="0" smtClean="0"/>
              <a:t>øker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Industrikultur </a:t>
            </a:r>
            <a:r>
              <a:rPr lang="nb-NO" sz="2400" dirty="0" smtClean="0"/>
              <a:t>- Kulturindustri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 dirty="0" smtClean="0"/>
              <a:t>Zappetid</a:t>
            </a:r>
            <a:r>
              <a:rPr lang="nb-NO" sz="2400" dirty="0" smtClean="0"/>
              <a:t>: medievanene endrer seg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8570" y="2014014"/>
            <a:ext cx="282345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sz="4000" b="1" dirty="0" smtClean="0">
                <a:solidFill>
                  <a:schemeClr val="tx1"/>
                </a:solidFill>
              </a:rPr>
              <a:t>Postmodernismen: de store sannheters død </a:t>
            </a:r>
            <a:endParaRPr sz="4000" b="1" dirty="0">
              <a:solidFill>
                <a:schemeClr val="tx1"/>
              </a:solidFill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sz="2400" dirty="0" smtClean="0"/>
              <a:t>De store fortellingene og ideologiene erklæres for døde og erstattes av mange, små fortellinger</a:t>
            </a:r>
            <a:endParaRPr lang="nb-NO" sz="2400" dirty="0" smtClean="0"/>
          </a:p>
          <a:p>
            <a:pPr>
              <a:buFont typeface="Arial"/>
              <a:buChar char="•"/>
            </a:pPr>
            <a:r>
              <a:rPr lang="nb-NO" sz="2400" dirty="0" smtClean="0"/>
              <a:t>Det </a:t>
            </a:r>
            <a:r>
              <a:rPr sz="2400" dirty="0" smtClean="0"/>
              <a:t>gjelder å leve med i nåtidsstrømmen </a:t>
            </a:r>
            <a:endParaRPr lang="nb-NO" sz="2400" dirty="0" smtClean="0"/>
          </a:p>
          <a:p>
            <a:pPr>
              <a:buFont typeface="Arial"/>
              <a:buChar char="•"/>
            </a:pPr>
            <a:r>
              <a:rPr lang="nb-NO" sz="2400" dirty="0" smtClean="0"/>
              <a:t>V</a:t>
            </a:r>
            <a:r>
              <a:rPr sz="2400" dirty="0" smtClean="0"/>
              <a:t>erden er uoversiktlig</a:t>
            </a:r>
            <a:r>
              <a:rPr lang="nb-NO" sz="2400" dirty="0" smtClean="0"/>
              <a:t> – nyt det! </a:t>
            </a:r>
          </a:p>
          <a:p>
            <a:pPr>
              <a:buFont typeface="Arial"/>
              <a:buChar char="•"/>
            </a:pPr>
            <a:r>
              <a:rPr sz="2400" dirty="0" smtClean="0"/>
              <a:t> Mennesket er igjen i sentrum </a:t>
            </a:r>
            <a:endParaRPr lang="nb-NO" sz="2400" dirty="0" smtClean="0"/>
          </a:p>
          <a:p>
            <a:pPr>
              <a:buFont typeface="Arial"/>
              <a:buChar char="•"/>
            </a:pPr>
            <a:r>
              <a:rPr sz="2400" dirty="0" smtClean="0"/>
              <a:t>Vi må ikke kjempe oss fri, men erklære oss som fri og opptre som frie mennesker </a:t>
            </a:r>
            <a:endParaRPr lang="nb-NO" sz="2400" dirty="0" smtClean="0"/>
          </a:p>
          <a:p>
            <a:pPr>
              <a:buFont typeface="Arial"/>
              <a:buChar char="•"/>
            </a:pPr>
            <a:r>
              <a:rPr sz="2400" dirty="0" smtClean="0"/>
              <a:t>Vi kan flytte grenser og leve ut vår egen individualitet 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1587416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Postmodernistisk mangfold: Innhold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1187624" y="1628800"/>
            <a:ext cx="63326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  <a:p>
            <a:pPr marL="285750" indent="-285750"/>
            <a:endParaRPr lang="nb-NO" sz="1600" dirty="0" smtClean="0"/>
          </a:p>
        </p:txBody>
      </p:sp>
      <p:sp>
        <p:nvSpPr>
          <p:cNvPr id="9" name="Plassholder for innhold 8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r>
              <a:rPr lang="nb-NO" sz="2600" dirty="0" smtClean="0"/>
              <a:t>Flerstemmighet og flere tolkningsmuligheter </a:t>
            </a:r>
          </a:p>
          <a:p>
            <a:r>
              <a:rPr lang="nb-NO" sz="2600" dirty="0" smtClean="0"/>
              <a:t>Ofte filosofiske og eksistensielle problemstillinger  </a:t>
            </a:r>
          </a:p>
          <a:p>
            <a:r>
              <a:rPr lang="nb-NO" sz="2600" dirty="0" smtClean="0"/>
              <a:t>De store fortellingenes sammenbrudd  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891" y="3290718"/>
            <a:ext cx="3318038" cy="27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8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Postmodernistisk mangfold: innhold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Tilsynelatende kaos  </a:t>
            </a:r>
          </a:p>
          <a:p>
            <a:r>
              <a:rPr lang="nb-NO" dirty="0"/>
              <a:t>Enkeltmennesket i sentrum  </a:t>
            </a:r>
          </a:p>
          <a:p>
            <a:r>
              <a:rPr lang="nb-NO" dirty="0"/>
              <a:t>Selvopptatthet og iscenesettelse  </a:t>
            </a:r>
          </a:p>
          <a:p>
            <a:r>
              <a:rPr lang="nb-NO" dirty="0"/>
              <a:t>Hva er </a:t>
            </a:r>
            <a:r>
              <a:rPr lang="nb-NO" dirty="0" err="1"/>
              <a:t>språk</a:t>
            </a:r>
            <a:r>
              <a:rPr lang="nb-NO" dirty="0"/>
              <a:t>?  </a:t>
            </a:r>
          </a:p>
          <a:p>
            <a:r>
              <a:rPr lang="nb-NO" dirty="0"/>
              <a:t>Masker og roller  </a:t>
            </a:r>
          </a:p>
          <a:p>
            <a:r>
              <a:rPr lang="nb-NO" dirty="0"/>
              <a:t>Kropp  </a:t>
            </a:r>
            <a:endParaRPr lang="nn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9476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dertittel 1"/>
          <p:cNvSpPr txBox="1">
            <a:spLocks/>
          </p:cNvSpPr>
          <p:nvPr/>
        </p:nvSpPr>
        <p:spPr>
          <a:xfrm>
            <a:off x="251520" y="-27384"/>
            <a:ext cx="8352928" cy="125999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0">
              <a:tabLst>
                <a:tab pos="355683" algn="l"/>
                <a:tab pos="711357" algn="l"/>
                <a:tab pos="1066684" algn="l"/>
                <a:tab pos="1422358" algn="l"/>
                <a:tab pos="1778041" algn="l"/>
                <a:tab pos="2133715" algn="l"/>
                <a:tab pos="2489042" algn="l"/>
                <a:tab pos="2844716" algn="l"/>
                <a:tab pos="3200400" algn="l"/>
                <a:tab pos="3556083" algn="l"/>
                <a:tab pos="3911757" algn="l"/>
                <a:tab pos="4267084" algn="l"/>
              </a:tabLst>
            </a:pPr>
            <a:r>
              <a:rPr lang="nb-NO" sz="4000" b="1" dirty="0" smtClean="0">
                <a:solidFill>
                  <a:schemeClr val="tx1"/>
                </a:solidFill>
                <a:latin typeface="Calibri" pitchFamily="34"/>
              </a:rPr>
              <a:t>Postmodernistisk mangfold: Form</a:t>
            </a:r>
            <a:endParaRPr lang="nb-NO" sz="4000" b="1" dirty="0">
              <a:solidFill>
                <a:schemeClr val="tx1"/>
              </a:solidFill>
              <a:latin typeface="Calibri" pitchFamily="34"/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2050069" y="1711927"/>
            <a:ext cx="633267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sz="4000" dirty="0" smtClean="0"/>
          </a:p>
          <a:p>
            <a:pPr>
              <a:buFont typeface="Arial"/>
              <a:buChar char="•"/>
            </a:pPr>
            <a:r>
              <a:rPr lang="nb-NO" sz="2400" dirty="0" smtClean="0"/>
              <a:t> Flertydighet</a:t>
            </a:r>
          </a:p>
          <a:p>
            <a:pPr>
              <a:buFont typeface="Arial"/>
              <a:buChar char="•"/>
            </a:pPr>
            <a:r>
              <a:rPr lang="nb-NO" sz="2400" dirty="0" smtClean="0"/>
              <a:t> Stort alvor under den kaotiske formen</a:t>
            </a:r>
          </a:p>
          <a:p>
            <a:pPr>
              <a:buFont typeface="Arial"/>
              <a:buChar char="•"/>
            </a:pPr>
            <a:r>
              <a:rPr lang="nb-NO" sz="2400" dirty="0" smtClean="0"/>
              <a:t> Stilblanding og sampling </a:t>
            </a:r>
          </a:p>
          <a:p>
            <a:pPr>
              <a:buFont typeface="Arial"/>
              <a:buChar char="•"/>
            </a:pPr>
            <a:r>
              <a:rPr lang="nb-NO" sz="2400" dirty="0" smtClean="0"/>
              <a:t> Lek og eksperiment</a:t>
            </a:r>
          </a:p>
          <a:p>
            <a:endParaRPr lang="nb-NO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1600" dirty="0" smtClean="0"/>
          </a:p>
        </p:txBody>
      </p:sp>
    </p:spTree>
    <p:extLst>
      <p:ext uri="{BB962C8B-B14F-4D97-AF65-F5344CB8AC3E}">
        <p14:creationId xmlns:p14="http://schemas.microsoft.com/office/powerpoint/2010/main" val="405190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Postmodernistisk mangfold: form (forts.)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/>
              <a:buChar char="•"/>
            </a:pPr>
            <a:r>
              <a:rPr lang="nb-NO" sz="2400" dirty="0"/>
              <a:t>Ironi og parodi</a:t>
            </a:r>
          </a:p>
          <a:p>
            <a:pPr>
              <a:buFont typeface="Arial"/>
              <a:buChar char="•"/>
            </a:pPr>
            <a:r>
              <a:rPr lang="nb-NO" sz="2400" dirty="0"/>
              <a:t> </a:t>
            </a:r>
            <a:r>
              <a:rPr lang="nb-NO" sz="2400" dirty="0" err="1"/>
              <a:t>Lån</a:t>
            </a:r>
            <a:r>
              <a:rPr lang="nb-NO" sz="2400" dirty="0"/>
              <a:t> fra andre tekster, intertekstualitet </a:t>
            </a:r>
          </a:p>
          <a:p>
            <a:pPr>
              <a:buFont typeface="Arial"/>
              <a:buChar char="•"/>
            </a:pPr>
            <a:r>
              <a:rPr lang="nb-NO" sz="2400" dirty="0"/>
              <a:t> </a:t>
            </a:r>
            <a:r>
              <a:rPr lang="nb-NO" sz="2400" dirty="0" err="1"/>
              <a:t>Metafiksjon</a:t>
            </a:r>
            <a:r>
              <a:rPr lang="nb-NO" sz="2400" dirty="0"/>
              <a:t> </a:t>
            </a:r>
          </a:p>
          <a:p>
            <a:pPr>
              <a:buFont typeface="Arial"/>
              <a:buChar char="•"/>
            </a:pPr>
            <a:r>
              <a:rPr lang="nb-NO" sz="2400" dirty="0"/>
              <a:t> Stiller </a:t>
            </a:r>
            <a:r>
              <a:rPr lang="nb-NO" sz="2400" dirty="0" err="1"/>
              <a:t>spørsmål</a:t>
            </a:r>
            <a:r>
              <a:rPr lang="nb-NO" sz="2400" dirty="0"/>
              <a:t> ved </a:t>
            </a:r>
            <a:r>
              <a:rPr lang="nb-NO" sz="2400" dirty="0" err="1"/>
              <a:t>språket</a:t>
            </a:r>
            <a:r>
              <a:rPr lang="nb-NO" sz="2400" dirty="0"/>
              <a:t> som betydningsbærer </a:t>
            </a:r>
          </a:p>
          <a:p>
            <a:pPr>
              <a:buFont typeface="Arial"/>
              <a:buChar char="•"/>
            </a:pPr>
            <a:r>
              <a:rPr lang="nb-NO" sz="2400" dirty="0"/>
              <a:t> Tekstene er </a:t>
            </a:r>
            <a:r>
              <a:rPr lang="nb-NO" sz="2400" dirty="0" err="1"/>
              <a:t>åpne</a:t>
            </a:r>
            <a:r>
              <a:rPr lang="nb-NO" sz="2400" dirty="0"/>
              <a:t>, leseren er aktiv </a:t>
            </a:r>
          </a:p>
          <a:p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962" y="4105245"/>
            <a:ext cx="2261756" cy="17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322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Intertekst_m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tekst vg3_mal" id="{A45AD77C-58F1-4BF0-A6E1-6EC2842BFEC3}" vid="{C8B7DE39-09A2-4AAC-B059-7760F14B4C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intertekst vg3_mal</Template>
  <TotalTime>137</TotalTime>
  <Words>392</Words>
  <Application>Microsoft Office PowerPoint</Application>
  <PresentationFormat>Skjermfremvisning (4:3)</PresentationFormat>
  <Paragraphs>84</Paragraphs>
  <Slides>14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7" baseType="lpstr">
      <vt:lpstr>Arial</vt:lpstr>
      <vt:lpstr>Calibri</vt:lpstr>
      <vt:lpstr>Intertekst_mal</vt:lpstr>
      <vt:lpstr>Kapittel 9 Postmodernisme og realisme – 1980 til i dag</vt:lpstr>
      <vt:lpstr>Mål</vt:lpstr>
      <vt:lpstr>PowerPoint-presentasjon</vt:lpstr>
      <vt:lpstr>PowerPoint-presentasjon</vt:lpstr>
      <vt:lpstr>PowerPoint-presentasjon</vt:lpstr>
      <vt:lpstr>PowerPoint-presentasjon</vt:lpstr>
      <vt:lpstr>Postmodernistisk mangfold: innhold (forts.)</vt:lpstr>
      <vt:lpstr>PowerPoint-presentasjon</vt:lpstr>
      <vt:lpstr>Postmodernistisk mangfold: form (forts.)</vt:lpstr>
      <vt:lpstr>PowerPoint-presentasjon</vt:lpstr>
      <vt:lpstr>PowerPoint-presentasjon</vt:lpstr>
      <vt:lpstr>PowerPoint-presentasjon</vt:lpstr>
      <vt:lpstr>Hva skriver dagens forfattere om? (forts.)</vt:lpstr>
      <vt:lpstr>PowerPoint-presentasjon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Astrid Kleiveland</dc:creator>
  <cp:lastModifiedBy>Astrid Kleiveland</cp:lastModifiedBy>
  <cp:revision>5</cp:revision>
  <dcterms:created xsi:type="dcterms:W3CDTF">2015-06-24T09:19:19Z</dcterms:created>
  <dcterms:modified xsi:type="dcterms:W3CDTF">2015-08-12T07:27:54Z</dcterms:modified>
</cp:coreProperties>
</file>