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9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08.04.2016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817605"/>
          </a:xfrm>
        </p:spPr>
        <p:txBody>
          <a:bodyPr/>
          <a:lstStyle/>
          <a:p>
            <a:r>
              <a:rPr lang="nb-NO" sz="4400" dirty="0" smtClean="0">
                <a:latin typeface="+mj-lt"/>
              </a:rPr>
              <a:t>VINSJAN PÅ KAIA</a:t>
            </a:r>
            <a:endParaRPr lang="nb-NO" sz="4400" dirty="0">
              <a:latin typeface="+mj-lt"/>
            </a:endParaRP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618205"/>
            <a:ext cx="5486400" cy="553994"/>
          </a:xfrm>
        </p:spPr>
        <p:txBody>
          <a:bodyPr/>
          <a:lstStyle/>
          <a:p>
            <a:r>
              <a:rPr lang="nb-NO" sz="1200" dirty="0" smtClean="0"/>
              <a:t>Tekst: Idar Lind / </a:t>
            </a:r>
            <a:r>
              <a:rPr lang="nb-NO" sz="1200" dirty="0" err="1" smtClean="0"/>
              <a:t>Intertekst</a:t>
            </a:r>
            <a:r>
              <a:rPr lang="nb-NO" sz="1200" dirty="0" smtClean="0"/>
              <a:t> Vg3 s. 504</a:t>
            </a:r>
            <a:endParaRPr lang="nb-NO" sz="1200" dirty="0"/>
          </a:p>
          <a:p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640" b="1264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376086" y="4692878"/>
            <a:ext cx="11991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50" dirty="0" smtClean="0"/>
              <a:t>Albumcover, EMI 2007</a:t>
            </a:r>
            <a:endParaRPr lang="nb-NO" sz="6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57880"/>
            <a:ext cx="8229600" cy="659759"/>
          </a:xfrm>
        </p:spPr>
        <p:txBody>
          <a:bodyPr anchor="t" anchorCtr="0"/>
          <a:lstStyle/>
          <a:p>
            <a:pPr algn="l"/>
            <a:r>
              <a:rPr lang="nb-NO" dirty="0" smtClean="0">
                <a:latin typeface="+mj-lt"/>
              </a:rPr>
              <a:t>SVARET ER ALTSÅ</a:t>
            </a:r>
            <a:br>
              <a:rPr lang="nb-NO" dirty="0" smtClean="0">
                <a:latin typeface="+mj-lt"/>
              </a:rPr>
            </a:br>
            <a:r>
              <a:rPr lang="nb-NO" dirty="0" smtClean="0">
                <a:latin typeface="+mj-lt"/>
              </a:rPr>
              <a:t/>
            </a:r>
            <a:br>
              <a:rPr lang="nb-NO" dirty="0" smtClean="0">
                <a:latin typeface="+mj-lt"/>
              </a:rPr>
            </a:br>
            <a:r>
              <a:rPr lang="nb-NO" sz="2000" dirty="0" smtClean="0">
                <a:latin typeface="+mj-lt"/>
              </a:rPr>
              <a:t>NAMSOS</a:t>
            </a:r>
            <a:endParaRPr lang="nb-NO" sz="2000" dirty="0">
              <a:latin typeface="+mj-lt"/>
            </a:endParaRPr>
          </a:p>
        </p:txBody>
      </p:sp>
      <p:pic>
        <p:nvPicPr>
          <p:cNvPr id="2050" name="Picture 2" descr="Namsos from Klomp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" y="2422847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msos within Nord-Trøndelag"/>
          <p:cNvPicPr>
            <a:picLocks noGrp="1" noChangeAspect="1" noChangeArrowheads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42318"/>
            <a:ext cx="4038600" cy="444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6400800" y="5745491"/>
            <a:ext cx="346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By Jon Harald </a:t>
            </a:r>
            <a:r>
              <a:rPr lang="en-US" sz="600" dirty="0" err="1"/>
              <a:t>Søby</a:t>
            </a:r>
            <a:r>
              <a:rPr lang="en-US" sz="600" dirty="0"/>
              <a:t> - Own work, Public Domain, https://commons.wikimedia.org/w/index.php?curid=1590673</a:t>
            </a:r>
            <a:endParaRPr lang="nb-NO" sz="6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364259" y="5051747"/>
            <a:ext cx="18535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600" dirty="0" smtClean="0"/>
              <a:t>Foto: Sven </a:t>
            </a:r>
            <a:r>
              <a:rPr lang="nb-NO" sz="600" dirty="0" err="1"/>
              <a:t>McCullough</a:t>
            </a:r>
            <a:r>
              <a:rPr lang="nb-NO" sz="600" dirty="0"/>
              <a:t>, </a:t>
            </a:r>
            <a:r>
              <a:rPr lang="nb-NO" sz="600" dirty="0" smtClean="0"/>
              <a:t>august 2005/CC </a:t>
            </a:r>
            <a:r>
              <a:rPr lang="nb-NO" sz="600" dirty="0" err="1" smtClean="0"/>
              <a:t>Commons</a:t>
            </a:r>
            <a:endParaRPr lang="nb-NO" sz="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705600" y="37235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Nord-Trøndelag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26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975162"/>
              </p:ext>
            </p:extLst>
          </p:nvPr>
        </p:nvGraphicFramePr>
        <p:xfrm>
          <a:off x="2479589" y="-9648"/>
          <a:ext cx="5371070" cy="6867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016"/>
                <a:gridCol w="963827"/>
                <a:gridCol w="1351006"/>
                <a:gridCol w="1005016"/>
                <a:gridCol w="1046205"/>
              </a:tblGrid>
              <a:tr h="41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 smtClean="0">
                          <a:effectLst/>
                        </a:rPr>
                        <a:t>Målmerke</a:t>
                      </a:r>
                      <a:endParaRPr lang="nb-NO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 err="1">
                          <a:effectLst/>
                        </a:rPr>
                        <a:t>Variantar</a:t>
                      </a:r>
                      <a:r>
                        <a:rPr lang="nb-NO" sz="1000" b="1" dirty="0">
                          <a:effectLst/>
                        </a:rPr>
                        <a:t>, kryss av</a:t>
                      </a:r>
                      <a:endParaRPr lang="nb-NO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Eksempel i teksten</a:t>
                      </a:r>
                      <a:endParaRPr lang="nb-NO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Geografisk plassering</a:t>
                      </a:r>
                      <a:endParaRPr lang="nb-NO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Kommentar</a:t>
                      </a:r>
                      <a:endParaRPr lang="nb-NO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Tone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h</a:t>
                      </a:r>
                      <a:r>
                        <a:rPr lang="nb-NO" sz="1000" dirty="0" err="1" smtClean="0">
                          <a:effectLst/>
                        </a:rPr>
                        <a:t>øgtone</a:t>
                      </a:r>
                      <a:r>
                        <a:rPr lang="nb-NO" sz="1000" dirty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l</a:t>
                      </a:r>
                      <a:r>
                        <a:rPr lang="nb-NO" sz="1000" dirty="0" err="1" smtClean="0">
                          <a:effectLst/>
                        </a:rPr>
                        <a:t>ågtone</a:t>
                      </a:r>
                      <a:r>
                        <a:rPr lang="nb-NO" sz="1000" dirty="0">
                          <a:effectLst/>
                        </a:rPr>
                        <a:t>: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Trykkplassering </a:t>
                      </a:r>
                      <a:r>
                        <a:rPr lang="nb-NO" sz="1000" dirty="0">
                          <a:effectLst/>
                        </a:rPr>
                        <a:t>i lånord mm.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fyrste staving: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siste staving:</a:t>
                      </a:r>
                      <a:endParaRPr lang="nb-NO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3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Infintiv</a:t>
                      </a:r>
                      <a:r>
                        <a:rPr lang="nb-NO" sz="1000" dirty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-</a:t>
                      </a:r>
                      <a:r>
                        <a:rPr lang="nb-NO" sz="1000" baseline="0" dirty="0" smtClean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a-mål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-</a:t>
                      </a:r>
                      <a:r>
                        <a:rPr lang="nb-NO" sz="1000" baseline="0" dirty="0" smtClean="0">
                          <a:effectLst/>
                        </a:rPr>
                        <a:t> e-mål</a:t>
                      </a:r>
                      <a:endParaRPr lang="nb-NO" sz="1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>
                          <a:effectLst/>
                        </a:rPr>
                        <a:t>- kløyvd</a:t>
                      </a:r>
                      <a:r>
                        <a:rPr lang="nb-NO" sz="1000" baseline="0" dirty="0" smtClean="0">
                          <a:effectLst/>
                        </a:rPr>
                        <a:t> infinitiv</a:t>
                      </a:r>
                      <a:endParaRPr lang="nb-NO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-</a:t>
                      </a:r>
                      <a:r>
                        <a:rPr lang="nb-NO" sz="1000" baseline="0" dirty="0" smtClean="0">
                          <a:effectLst/>
                        </a:rPr>
                        <a:t> apokope</a:t>
                      </a:r>
                      <a:endParaRPr lang="nb-NO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-</a:t>
                      </a:r>
                      <a:r>
                        <a:rPr lang="nb-NO" sz="1000" baseline="0" dirty="0" smtClean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kløyvd infinitiv med apokope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 smtClean="0">
                          <a:effectLst/>
                        </a:rPr>
                        <a:t>Retrofleksar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ja: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nei: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Tjukk l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av historisk l: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av historisk </a:t>
                      </a:r>
                      <a:r>
                        <a:rPr lang="nb-NO" sz="1000" dirty="0" err="1">
                          <a:effectLst/>
                        </a:rPr>
                        <a:t>rd</a:t>
                      </a:r>
                      <a:r>
                        <a:rPr lang="nb-NO" sz="1000" dirty="0">
                          <a:effectLst/>
                        </a:rPr>
                        <a:t>: 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Skarre-r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ja: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nei: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Palatalisering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ja: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nei: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1. person sg.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j-: 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e/i/æ</a:t>
                      </a:r>
                      <a:r>
                        <a:rPr lang="nb-NO" sz="1000" dirty="0">
                          <a:effectLst/>
                        </a:rPr>
                        <a:t>: 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3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</a:t>
                      </a:r>
                      <a:r>
                        <a:rPr lang="nb-NO" sz="1000" dirty="0" smtClean="0">
                          <a:effectLst/>
                        </a:rPr>
                        <a:t>. person </a:t>
                      </a:r>
                      <a:r>
                        <a:rPr lang="nb-NO" sz="1000" dirty="0">
                          <a:effectLst/>
                        </a:rPr>
                        <a:t>pl.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v-: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m-: 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oss</a:t>
                      </a:r>
                      <a:r>
                        <a:rPr lang="nb-NO" sz="1000" dirty="0">
                          <a:effectLst/>
                        </a:rPr>
                        <a:t>: 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Nektingsadverb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 smtClean="0">
                          <a:effectLst/>
                        </a:rPr>
                        <a:t>itte</a:t>
                      </a:r>
                      <a:r>
                        <a:rPr lang="nb-NO" sz="1000" dirty="0" smtClean="0">
                          <a:effectLst/>
                        </a:rPr>
                        <a:t>/</a:t>
                      </a:r>
                      <a:r>
                        <a:rPr lang="nb-NO" sz="1000" dirty="0" err="1" smtClean="0">
                          <a:effectLst/>
                        </a:rPr>
                        <a:t>inte</a:t>
                      </a:r>
                      <a:r>
                        <a:rPr lang="nb-NO" sz="1000" dirty="0" smtClean="0">
                          <a:effectLst/>
                        </a:rPr>
                        <a:t>/ente</a:t>
                      </a:r>
                      <a:r>
                        <a:rPr lang="nb-NO" sz="1000" dirty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 smtClean="0">
                          <a:effectLst/>
                        </a:rPr>
                        <a:t>ikkje</a:t>
                      </a:r>
                      <a:r>
                        <a:rPr lang="nb-NO" sz="1000" dirty="0" smtClean="0">
                          <a:effectLst/>
                        </a:rPr>
                        <a:t>/</a:t>
                      </a:r>
                      <a:r>
                        <a:rPr lang="nb-NO" sz="1000" dirty="0" err="1" smtClean="0">
                          <a:effectLst/>
                        </a:rPr>
                        <a:t>ikkji</a:t>
                      </a:r>
                      <a:r>
                        <a:rPr lang="nb-NO" sz="1000" dirty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 smtClean="0">
                          <a:effectLst/>
                        </a:rPr>
                        <a:t>itj</a:t>
                      </a:r>
                      <a:r>
                        <a:rPr lang="nb-NO" sz="1000" dirty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ikke</a:t>
                      </a:r>
                      <a:r>
                        <a:rPr lang="nb-NO" sz="1000" dirty="0">
                          <a:effectLst/>
                        </a:rPr>
                        <a:t>: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Oppsummering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882" marR="30882" marT="30882" marB="308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Bildeforklaring formet som en ellipse 5"/>
          <p:cNvSpPr/>
          <p:nvPr/>
        </p:nvSpPr>
        <p:spPr>
          <a:xfrm rot="21378386">
            <a:off x="167344" y="1393668"/>
            <a:ext cx="2652652" cy="1531400"/>
          </a:xfrm>
          <a:prstGeom prst="wedgeEllipseCallout">
            <a:avLst>
              <a:gd name="adj1" fmla="val 58969"/>
              <a:gd name="adj2" fmla="val 2868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Vi tek utgangspunkt i dette skjemaet, som du finn på </a:t>
            </a:r>
            <a:r>
              <a:rPr lang="nb-NO" sz="1600" dirty="0" err="1" smtClean="0"/>
              <a:t>Intertekst</a:t>
            </a:r>
            <a:r>
              <a:rPr lang="nb-NO" sz="1600" dirty="0" smtClean="0"/>
              <a:t> sine nettsider </a:t>
            </a:r>
            <a:endParaRPr lang="nb-NO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422355"/>
          </a:xfrm>
        </p:spPr>
        <p:txBody>
          <a:bodyPr/>
          <a:lstStyle/>
          <a:p>
            <a:r>
              <a:rPr lang="nb-NO" dirty="0" smtClean="0">
                <a:latin typeface="+mj-lt"/>
              </a:rPr>
              <a:t>INFINITIV</a:t>
            </a:r>
            <a:endParaRPr lang="nb-NO" dirty="0">
              <a:latin typeface="+mj-l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1" y="2373061"/>
            <a:ext cx="7459362" cy="3541707"/>
          </a:xfrm>
        </p:spPr>
        <p:txBody>
          <a:bodyPr/>
          <a:lstStyle/>
          <a:p>
            <a:pPr marL="0" indent="0">
              <a:buNone/>
            </a:pPr>
            <a:r>
              <a:rPr lang="nb-NO" sz="2000" b="1" i="1" u="sng" dirty="0"/>
              <a:t>Tips nr. 1: </a:t>
            </a:r>
            <a:r>
              <a:rPr lang="nb-NO" sz="2000" dirty="0"/>
              <a:t>leit etter modale hjelpeverb som </a:t>
            </a:r>
            <a:r>
              <a:rPr lang="nb-NO" sz="2000" i="1" dirty="0"/>
              <a:t>vil, skal, må, bør, kan</a:t>
            </a:r>
            <a:r>
              <a:rPr lang="nb-NO" sz="2000" dirty="0"/>
              <a:t>. Etter slike verb kjem det alltid </a:t>
            </a:r>
            <a:r>
              <a:rPr lang="nb-NO" sz="2000" dirty="0" err="1"/>
              <a:t>ein</a:t>
            </a:r>
            <a:r>
              <a:rPr lang="nb-NO" sz="2000" dirty="0"/>
              <a:t> infinitiv: </a:t>
            </a:r>
          </a:p>
          <a:p>
            <a:r>
              <a:rPr lang="nb-NO" sz="2000" dirty="0"/>
              <a:t>«Æ </a:t>
            </a:r>
            <a:r>
              <a:rPr lang="nb-NO" sz="2000" dirty="0" err="1"/>
              <a:t>skull</a:t>
            </a:r>
            <a:r>
              <a:rPr lang="nb-NO" sz="2000" dirty="0"/>
              <a:t> </a:t>
            </a:r>
            <a:r>
              <a:rPr lang="nb-NO" sz="2000" u="sng" dirty="0"/>
              <a:t>bli</a:t>
            </a:r>
            <a:r>
              <a:rPr lang="nb-NO" sz="2000" dirty="0"/>
              <a:t> styrmann» – </a:t>
            </a:r>
            <a:r>
              <a:rPr lang="nb-NO" sz="2000" dirty="0" smtClean="0"/>
              <a:t>men </a:t>
            </a:r>
            <a:r>
              <a:rPr lang="nb-NO" sz="2000" dirty="0" err="1" smtClean="0"/>
              <a:t>sidan</a:t>
            </a:r>
            <a:r>
              <a:rPr lang="nb-NO" sz="2000" dirty="0" smtClean="0"/>
              <a:t> </a:t>
            </a:r>
            <a:r>
              <a:rPr lang="nb-NO" sz="2000" dirty="0"/>
              <a:t>verbet </a:t>
            </a:r>
            <a:r>
              <a:rPr lang="nb-NO" sz="2000" u="sng" dirty="0"/>
              <a:t>bli</a:t>
            </a:r>
            <a:r>
              <a:rPr lang="nb-NO" sz="2000" dirty="0"/>
              <a:t> er </a:t>
            </a:r>
            <a:r>
              <a:rPr lang="nb-NO" sz="2000" dirty="0" err="1"/>
              <a:t>eit</a:t>
            </a:r>
            <a:r>
              <a:rPr lang="nb-NO" sz="2000" dirty="0"/>
              <a:t> kortverb, har det inga infinitivsending </a:t>
            </a:r>
            <a:r>
              <a:rPr lang="nb-NO" sz="2000" dirty="0">
                <a:sym typeface="Wingdings" panose="05000000000000000000" pitchFamily="2" charset="2"/>
              </a:rPr>
              <a:t> </a:t>
            </a:r>
            <a:r>
              <a:rPr lang="nb-NO" sz="2000" dirty="0" err="1">
                <a:sym typeface="Wingdings" panose="05000000000000000000" pitchFamily="2" charset="2"/>
              </a:rPr>
              <a:t>ubrukeleg</a:t>
            </a:r>
            <a:r>
              <a:rPr lang="nb-NO" sz="2000" dirty="0">
                <a:sym typeface="Wingdings" panose="05000000000000000000" pitchFamily="2" charset="2"/>
              </a:rPr>
              <a:t> </a:t>
            </a:r>
            <a:r>
              <a:rPr lang="nb-NO" sz="2000" dirty="0" smtClean="0">
                <a:sym typeface="Wingdings" panose="05000000000000000000" pitchFamily="2" charset="2"/>
              </a:rPr>
              <a:t>her</a:t>
            </a:r>
            <a:endParaRPr lang="nb-NO" sz="2000" dirty="0">
              <a:sym typeface="Wingdings" panose="05000000000000000000" pitchFamily="2" charset="2"/>
            </a:endParaRPr>
          </a:p>
          <a:p>
            <a:r>
              <a:rPr lang="nb-NO" sz="2000" dirty="0">
                <a:sym typeface="Wingdings" panose="05000000000000000000" pitchFamily="2" charset="2"/>
              </a:rPr>
              <a:t>«forlovelsesring </a:t>
            </a:r>
            <a:r>
              <a:rPr lang="nb-NO" sz="2000" dirty="0" err="1">
                <a:sym typeface="Wingdings" panose="05000000000000000000" pitchFamily="2" charset="2"/>
              </a:rPr>
              <a:t>skull</a:t>
            </a:r>
            <a:r>
              <a:rPr lang="nb-NO" sz="2000" dirty="0">
                <a:sym typeface="Wingdings" panose="05000000000000000000" pitchFamily="2" charset="2"/>
              </a:rPr>
              <a:t> du </a:t>
            </a:r>
            <a:r>
              <a:rPr lang="nb-NO" sz="2000" u="sng" dirty="0">
                <a:sym typeface="Wingdings" panose="05000000000000000000" pitchFamily="2" charset="2"/>
              </a:rPr>
              <a:t>få»</a:t>
            </a:r>
            <a:r>
              <a:rPr lang="nb-NO" sz="2000" dirty="0">
                <a:sym typeface="Wingdings" panose="05000000000000000000" pitchFamily="2" charset="2"/>
              </a:rPr>
              <a:t> – </a:t>
            </a:r>
            <a:r>
              <a:rPr lang="nb-NO" sz="2000" u="sng" dirty="0">
                <a:sym typeface="Wingdings" panose="05000000000000000000" pitchFamily="2" charset="2"/>
              </a:rPr>
              <a:t>få</a:t>
            </a:r>
            <a:r>
              <a:rPr lang="nb-NO" sz="2000" dirty="0">
                <a:sym typeface="Wingdings" panose="05000000000000000000" pitchFamily="2" charset="2"/>
              </a:rPr>
              <a:t> er også </a:t>
            </a:r>
            <a:r>
              <a:rPr lang="nb-NO" sz="2000" dirty="0" err="1">
                <a:sym typeface="Wingdings" panose="05000000000000000000" pitchFamily="2" charset="2"/>
              </a:rPr>
              <a:t>eit</a:t>
            </a:r>
            <a:r>
              <a:rPr lang="nb-NO" sz="2000" dirty="0">
                <a:sym typeface="Wingdings" panose="05000000000000000000" pitchFamily="2" charset="2"/>
              </a:rPr>
              <a:t> kortverb</a:t>
            </a:r>
          </a:p>
          <a:p>
            <a:r>
              <a:rPr lang="nb-NO" sz="2000" b="1" dirty="0">
                <a:sym typeface="Wingdings" panose="05000000000000000000" pitchFamily="2" charset="2"/>
              </a:rPr>
              <a:t>«den </a:t>
            </a:r>
            <a:r>
              <a:rPr lang="nb-NO" sz="2000" b="1" dirty="0" err="1">
                <a:sym typeface="Wingdings" panose="05000000000000000000" pitchFamily="2" charset="2"/>
              </a:rPr>
              <a:t>dan</a:t>
            </a:r>
            <a:r>
              <a:rPr lang="nb-NO" sz="2000" b="1" dirty="0">
                <a:sym typeface="Wingdings" panose="05000000000000000000" pitchFamily="2" charset="2"/>
              </a:rPr>
              <a:t> æ </a:t>
            </a:r>
            <a:r>
              <a:rPr lang="nb-NO" sz="2000" b="1" dirty="0" err="1">
                <a:sym typeface="Wingdings" panose="05000000000000000000" pitchFamily="2" charset="2"/>
              </a:rPr>
              <a:t>skull</a:t>
            </a:r>
            <a:r>
              <a:rPr lang="nb-NO" sz="2000" b="1" dirty="0">
                <a:sym typeface="Wingdings" panose="05000000000000000000" pitchFamily="2" charset="2"/>
              </a:rPr>
              <a:t> </a:t>
            </a:r>
            <a:r>
              <a:rPr lang="nb-NO" sz="2000" b="1" u="sng" dirty="0" err="1">
                <a:sym typeface="Wingdings" panose="05000000000000000000" pitchFamily="2" charset="2"/>
              </a:rPr>
              <a:t>færra</a:t>
            </a:r>
            <a:r>
              <a:rPr lang="nb-NO" sz="2000" b="1" dirty="0">
                <a:sym typeface="Wingdings" panose="05000000000000000000" pitchFamily="2" charset="2"/>
              </a:rPr>
              <a:t>» – bingo! </a:t>
            </a:r>
            <a:r>
              <a:rPr lang="nb-NO" sz="2000" b="1" dirty="0" err="1">
                <a:sym typeface="Wingdings" panose="05000000000000000000" pitchFamily="2" charset="2"/>
              </a:rPr>
              <a:t>Infintiven</a:t>
            </a:r>
            <a:r>
              <a:rPr lang="nb-NO" sz="2000" b="1" dirty="0">
                <a:sym typeface="Wingdings" panose="05000000000000000000" pitchFamily="2" charset="2"/>
              </a:rPr>
              <a:t> viser a-ending</a:t>
            </a:r>
          </a:p>
          <a:p>
            <a:pPr marL="0" indent="0">
              <a:buNone/>
            </a:pPr>
            <a:endParaRPr lang="nb-NO" sz="2000" b="1" i="1" u="sng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000" b="1" i="1" u="sng" dirty="0" smtClean="0">
                <a:sym typeface="Wingdings" panose="05000000000000000000" pitchFamily="2" charset="2"/>
              </a:rPr>
              <a:t>Tips </a:t>
            </a:r>
            <a:r>
              <a:rPr lang="nb-NO" sz="2000" b="1" i="1" u="sng" dirty="0">
                <a:sym typeface="Wingdings" panose="05000000000000000000" pitchFamily="2" charset="2"/>
              </a:rPr>
              <a:t>nr. 2:</a:t>
            </a:r>
            <a:r>
              <a:rPr lang="nb-NO" sz="2000" dirty="0">
                <a:sym typeface="Wingdings" panose="05000000000000000000" pitchFamily="2" charset="2"/>
              </a:rPr>
              <a:t> leit etter infinitivsmerket </a:t>
            </a:r>
            <a:r>
              <a:rPr lang="nb-NO" sz="2000" i="1" dirty="0">
                <a:sym typeface="Wingdings" panose="05000000000000000000" pitchFamily="2" charset="2"/>
              </a:rPr>
              <a:t>å</a:t>
            </a:r>
            <a:r>
              <a:rPr lang="nb-NO" sz="2000" dirty="0">
                <a:sym typeface="Wingdings" panose="05000000000000000000" pitchFamily="2" charset="2"/>
              </a:rPr>
              <a:t>: </a:t>
            </a:r>
          </a:p>
          <a:p>
            <a:r>
              <a:rPr lang="nb-NO" sz="2000" dirty="0">
                <a:sym typeface="Wingdings" panose="05000000000000000000" pitchFamily="2" charset="2"/>
              </a:rPr>
              <a:t>*te å </a:t>
            </a:r>
            <a:r>
              <a:rPr lang="nb-NO" sz="2000" u="sng" dirty="0">
                <a:sym typeface="Wingdings" panose="05000000000000000000" pitchFamily="2" charset="2"/>
              </a:rPr>
              <a:t>sei</a:t>
            </a:r>
            <a:r>
              <a:rPr lang="nb-NO" sz="2000" dirty="0">
                <a:sym typeface="Wingdings" panose="05000000000000000000" pitchFamily="2" charset="2"/>
              </a:rPr>
              <a:t> adjø: infinitiven viser apokope</a:t>
            </a:r>
          </a:p>
          <a:p>
            <a:endParaRPr lang="nb-NO" dirty="0"/>
          </a:p>
        </p:txBody>
      </p:sp>
      <p:sp>
        <p:nvSpPr>
          <p:cNvPr id="4" name="Bildeforklaring formet som en ellipse 3"/>
          <p:cNvSpPr/>
          <p:nvPr/>
        </p:nvSpPr>
        <p:spPr>
          <a:xfrm rot="750624">
            <a:off x="5979517" y="351962"/>
            <a:ext cx="2633824" cy="158104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 smtClean="0"/>
              <a:t>Eit</a:t>
            </a:r>
            <a:r>
              <a:rPr lang="nb-NO" sz="1600" dirty="0" smtClean="0"/>
              <a:t> av </a:t>
            </a:r>
            <a:r>
              <a:rPr lang="nb-NO" sz="1600" dirty="0" err="1" smtClean="0"/>
              <a:t>dei</a:t>
            </a:r>
            <a:r>
              <a:rPr lang="nb-NO" sz="1600" dirty="0" smtClean="0"/>
              <a:t> </a:t>
            </a:r>
            <a:r>
              <a:rPr lang="nb-NO" sz="1600" dirty="0" err="1" smtClean="0"/>
              <a:t>viktigaste</a:t>
            </a:r>
            <a:r>
              <a:rPr lang="nb-NO" sz="1600" dirty="0" smtClean="0"/>
              <a:t>  målmerka for å plassere teksten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673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617838"/>
            <a:ext cx="6025978" cy="799802"/>
          </a:xfrm>
        </p:spPr>
        <p:txBody>
          <a:bodyPr anchor="t" anchorCtr="0"/>
          <a:lstStyle/>
          <a:p>
            <a:pPr algn="l"/>
            <a:r>
              <a:rPr lang="nb-NO" dirty="0" smtClean="0">
                <a:latin typeface="+mj-lt"/>
              </a:rPr>
              <a:t>INFINITIV – MANGE </a:t>
            </a:r>
            <a:br>
              <a:rPr lang="nb-NO" dirty="0" smtClean="0">
                <a:latin typeface="+mj-lt"/>
              </a:rPr>
            </a:br>
            <a:r>
              <a:rPr lang="nb-NO" dirty="0" smtClean="0">
                <a:latin typeface="+mj-lt"/>
              </a:rPr>
              <a:t>ALTERNATIV</a:t>
            </a:r>
            <a:endParaRPr lang="nb-NO" dirty="0">
              <a:latin typeface="+mj-lt"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1" y="2438400"/>
            <a:ext cx="3826476" cy="3687759"/>
          </a:xfrm>
        </p:spPr>
        <p:txBody>
          <a:bodyPr/>
          <a:lstStyle/>
          <a:p>
            <a:r>
              <a:rPr lang="nb-NO" sz="2000" dirty="0" smtClean="0"/>
              <a:t>a-mål</a:t>
            </a:r>
          </a:p>
          <a:p>
            <a:r>
              <a:rPr lang="nb-NO" sz="2000" dirty="0" smtClean="0"/>
              <a:t>e-mål</a:t>
            </a:r>
          </a:p>
          <a:p>
            <a:r>
              <a:rPr lang="nb-NO" sz="2000" dirty="0"/>
              <a:t>k</a:t>
            </a:r>
            <a:r>
              <a:rPr lang="nb-NO" sz="2000" dirty="0" smtClean="0"/>
              <a:t>løyvd infinitiv</a:t>
            </a:r>
          </a:p>
          <a:p>
            <a:r>
              <a:rPr lang="nb-NO" sz="2000" dirty="0" smtClean="0"/>
              <a:t>apokope</a:t>
            </a:r>
          </a:p>
          <a:p>
            <a:r>
              <a:rPr lang="nb-NO" sz="2000" u="sng" dirty="0"/>
              <a:t>k</a:t>
            </a:r>
            <a:r>
              <a:rPr lang="nb-NO" sz="2000" u="sng" dirty="0" smtClean="0"/>
              <a:t>løyvd infinitiv med apokope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Vi veit då at vi er i Trøndelag eller på Nordmøre.</a:t>
            </a:r>
            <a:endParaRPr lang="nb-NO" sz="2000" dirty="0"/>
          </a:p>
        </p:txBody>
      </p:sp>
      <p:pic>
        <p:nvPicPr>
          <p:cNvPr id="7" name="Plassholder for innhold 7"/>
          <p:cNvPicPr>
            <a:picLocks noGrp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76" y="766119"/>
            <a:ext cx="4514335" cy="546168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Bildeforklaring formet som en ellipse 9"/>
          <p:cNvSpPr/>
          <p:nvPr/>
        </p:nvSpPr>
        <p:spPr>
          <a:xfrm>
            <a:off x="3263167" y="2825104"/>
            <a:ext cx="2041017" cy="1185328"/>
          </a:xfrm>
          <a:prstGeom prst="wedgeEllipseCallout">
            <a:avLst>
              <a:gd name="adj1" fmla="val 58969"/>
              <a:gd name="adj2" fmla="val 2868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Vi er her: kløyvd infinitiv med apokope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223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16692"/>
            <a:ext cx="8229600" cy="700948"/>
          </a:xfrm>
        </p:spPr>
        <p:txBody>
          <a:bodyPr anchor="t" anchorCtr="0"/>
          <a:lstStyle/>
          <a:p>
            <a:pPr algn="l"/>
            <a:r>
              <a:rPr lang="nb-NO" dirty="0" smtClean="0">
                <a:latin typeface="+mj-lt"/>
              </a:rPr>
              <a:t>TJUKK L</a:t>
            </a:r>
            <a:endParaRPr lang="nb-NO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86465"/>
            <a:ext cx="4038603" cy="4132602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I den trykte teksten ser vi </a:t>
            </a:r>
            <a:r>
              <a:rPr lang="nb-NO" sz="2000" dirty="0" err="1" smtClean="0"/>
              <a:t>ikkje</a:t>
            </a:r>
            <a:r>
              <a:rPr lang="nb-NO" sz="2000" dirty="0" smtClean="0"/>
              <a:t> dette, her må vi høyre:</a:t>
            </a:r>
          </a:p>
          <a:p>
            <a:pPr marL="0" indent="0">
              <a:buNone/>
            </a:pPr>
            <a:r>
              <a:rPr lang="nb-NO" sz="2000" dirty="0" smtClean="0"/>
              <a:t>Av historisk l:</a:t>
            </a:r>
          </a:p>
          <a:p>
            <a:r>
              <a:rPr lang="nb-NO" sz="2000" dirty="0" smtClean="0"/>
              <a:t>«stål», «blyg», «klina»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Av historisk </a:t>
            </a:r>
            <a:r>
              <a:rPr lang="nb-NO" sz="2000" dirty="0" err="1" smtClean="0"/>
              <a:t>rd</a:t>
            </a:r>
            <a:r>
              <a:rPr lang="nb-NO" sz="2000" dirty="0" smtClean="0"/>
              <a:t>:</a:t>
            </a:r>
          </a:p>
          <a:p>
            <a:r>
              <a:rPr lang="nb-NO" sz="2000" dirty="0" smtClean="0"/>
              <a:t>«om bor» </a:t>
            </a:r>
            <a:r>
              <a:rPr lang="nb-NO" sz="2000" dirty="0" smtClean="0">
                <a:sym typeface="Wingdings" panose="05000000000000000000" pitchFamily="2" charset="2"/>
              </a:rPr>
              <a:t> NEI</a:t>
            </a:r>
          </a:p>
          <a:p>
            <a:pPr marL="0" indent="0">
              <a:buNone/>
            </a:pPr>
            <a:r>
              <a:rPr lang="nb-NO" sz="1600" dirty="0" smtClean="0">
                <a:sym typeface="Wingdings" panose="05000000000000000000" pitchFamily="2" charset="2"/>
              </a:rPr>
              <a:t>Dette </a:t>
            </a:r>
            <a:r>
              <a:rPr lang="nb-NO" sz="1600" dirty="0" err="1" smtClean="0">
                <a:sym typeface="Wingdings" panose="05000000000000000000" pitchFamily="2" charset="2"/>
              </a:rPr>
              <a:t>peikar</a:t>
            </a:r>
            <a:r>
              <a:rPr lang="nb-NO" sz="1600" dirty="0" smtClean="0">
                <a:sym typeface="Wingdings" panose="05000000000000000000" pitchFamily="2" charset="2"/>
              </a:rPr>
              <a:t> mot Nordmøre, som </a:t>
            </a:r>
            <a:r>
              <a:rPr lang="nb-NO" sz="1600" dirty="0" err="1" smtClean="0">
                <a:sym typeface="Wingdings" panose="05000000000000000000" pitchFamily="2" charset="2"/>
              </a:rPr>
              <a:t>berre</a:t>
            </a:r>
            <a:r>
              <a:rPr lang="nb-NO" sz="1600" dirty="0" smtClean="0">
                <a:sym typeface="Wingdings" panose="05000000000000000000" pitchFamily="2" charset="2"/>
              </a:rPr>
              <a:t> har tjukk l for l. Men det kan òg tyde på bymål </a:t>
            </a:r>
            <a:r>
              <a:rPr lang="nb-NO" sz="1600" dirty="0" err="1" smtClean="0">
                <a:sym typeface="Wingdings" panose="05000000000000000000" pitchFamily="2" charset="2"/>
              </a:rPr>
              <a:t>frå</a:t>
            </a:r>
            <a:r>
              <a:rPr lang="nb-NO" sz="1600" dirty="0" smtClean="0">
                <a:sym typeface="Wingdings" panose="05000000000000000000" pitchFamily="2" charset="2"/>
              </a:rPr>
              <a:t> heile området, som ofte mistar denne tjukke l-en.</a:t>
            </a:r>
            <a:endParaRPr lang="nb-NO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12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5099222" y="871991"/>
            <a:ext cx="3441317" cy="4965847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Bildeforklaring formet som en ellipse 5"/>
          <p:cNvSpPr/>
          <p:nvPr/>
        </p:nvSpPr>
        <p:spPr>
          <a:xfrm rot="332556">
            <a:off x="2591739" y="474502"/>
            <a:ext cx="2041017" cy="1185328"/>
          </a:xfrm>
          <a:prstGeom prst="wedgeEllipseCallout">
            <a:avLst>
              <a:gd name="adj1" fmla="val 58969"/>
              <a:gd name="adj2" fmla="val 2868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Lytt til </a:t>
            </a:r>
            <a:r>
              <a:rPr lang="nb-NO" sz="1600" dirty="0" err="1" smtClean="0"/>
              <a:t>songen</a:t>
            </a:r>
            <a:r>
              <a:rPr lang="nb-NO" sz="1600" dirty="0" smtClean="0"/>
              <a:t> på </a:t>
            </a:r>
            <a:r>
              <a:rPr lang="nb-NO" sz="1600" dirty="0" err="1" smtClean="0"/>
              <a:t>Youtube</a:t>
            </a:r>
            <a:r>
              <a:rPr lang="nb-NO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7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49643"/>
            <a:ext cx="8229600" cy="667996"/>
          </a:xfrm>
        </p:spPr>
        <p:txBody>
          <a:bodyPr anchor="t" anchorCtr="0"/>
          <a:lstStyle/>
          <a:p>
            <a:pPr algn="l"/>
            <a:r>
              <a:rPr lang="nb-NO" dirty="0" smtClean="0">
                <a:latin typeface="+mj-lt"/>
              </a:rPr>
              <a:t>RETROFLEKSAR</a:t>
            </a:r>
            <a:endParaRPr lang="nb-NO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27654"/>
            <a:ext cx="3562865" cy="4018520"/>
          </a:xfrm>
        </p:spPr>
        <p:txBody>
          <a:bodyPr/>
          <a:lstStyle/>
          <a:p>
            <a:r>
              <a:rPr lang="nb-NO" sz="2000" dirty="0" smtClean="0"/>
              <a:t>forsto </a:t>
            </a:r>
            <a:r>
              <a:rPr lang="nb-NO" sz="2000" dirty="0" smtClean="0">
                <a:sym typeface="Wingdings" panose="05000000000000000000" pitchFamily="2" charset="2"/>
              </a:rPr>
              <a:t> «</a:t>
            </a:r>
            <a:r>
              <a:rPr lang="nb-NO" sz="2000" dirty="0" err="1" smtClean="0">
                <a:sym typeface="Wingdings" panose="05000000000000000000" pitchFamily="2" charset="2"/>
              </a:rPr>
              <a:t>fosjto</a:t>
            </a:r>
            <a:r>
              <a:rPr lang="nb-NO" sz="2000" dirty="0" smtClean="0">
                <a:sym typeface="Wingdings" panose="05000000000000000000" pitchFamily="2" charset="2"/>
              </a:rPr>
              <a:t>» </a:t>
            </a:r>
          </a:p>
          <a:p>
            <a:r>
              <a:rPr lang="nb-NO" sz="2000" dirty="0">
                <a:sym typeface="Wingdings" panose="05000000000000000000" pitchFamily="2" charset="2"/>
              </a:rPr>
              <a:t>v</a:t>
            </a:r>
            <a:r>
              <a:rPr lang="nb-NO" sz="2000" dirty="0" smtClean="0">
                <a:sym typeface="Wingdings" panose="05000000000000000000" pitchFamily="2" charset="2"/>
              </a:rPr>
              <a:t>art «</a:t>
            </a:r>
            <a:r>
              <a:rPr lang="nb-NO" sz="2000" dirty="0" err="1" smtClean="0">
                <a:sym typeface="Wingdings" panose="05000000000000000000" pitchFamily="2" charset="2"/>
              </a:rPr>
              <a:t>va</a:t>
            </a:r>
            <a:r>
              <a:rPr lang="nb-NO" sz="2000" dirty="0" err="1" smtClean="0"/>
              <a:t>ţ</a:t>
            </a:r>
            <a:r>
              <a:rPr lang="nb-NO" sz="2000" dirty="0" smtClean="0"/>
              <a:t>»</a:t>
            </a:r>
            <a:endParaRPr lang="nb-NO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000" dirty="0" smtClean="0">
                <a:sym typeface="Wingdings" panose="05000000000000000000" pitchFamily="2" charset="2"/>
              </a:rPr>
              <a:t>Både Trøndelag/Nordmøre, Austlandet og Nordland har </a:t>
            </a:r>
            <a:r>
              <a:rPr lang="nb-NO" sz="2000" dirty="0" err="1" smtClean="0">
                <a:sym typeface="Wingdings" panose="05000000000000000000" pitchFamily="2" charset="2"/>
              </a:rPr>
              <a:t>retrofleksar</a:t>
            </a:r>
            <a:r>
              <a:rPr lang="nb-NO" sz="2000" dirty="0" smtClean="0">
                <a:sym typeface="Wingdings" panose="05000000000000000000" pitchFamily="2" charset="2"/>
              </a:rPr>
              <a:t>, som òg heng </a:t>
            </a:r>
            <a:r>
              <a:rPr lang="nb-NO" sz="2000" dirty="0" err="1" smtClean="0">
                <a:sym typeface="Wingdings" panose="05000000000000000000" pitchFamily="2" charset="2"/>
              </a:rPr>
              <a:t>saman</a:t>
            </a:r>
            <a:r>
              <a:rPr lang="nb-NO" sz="2000" dirty="0" smtClean="0">
                <a:sym typeface="Wingdings" panose="05000000000000000000" pitchFamily="2" charset="2"/>
              </a:rPr>
              <a:t> med bruken av tjukk l.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4648200" y="749643"/>
            <a:ext cx="4038600" cy="5196531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Bildeforklaring formet som en ellipse 7"/>
          <p:cNvSpPr/>
          <p:nvPr/>
        </p:nvSpPr>
        <p:spPr>
          <a:xfrm rot="666307">
            <a:off x="6463503" y="4540616"/>
            <a:ext cx="2447296" cy="1249498"/>
          </a:xfrm>
          <a:prstGeom prst="wedgeEllipseCallout">
            <a:avLst>
              <a:gd name="adj1" fmla="val -82061"/>
              <a:gd name="adj2" fmla="val 523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Har vi tjukk l eller </a:t>
            </a:r>
            <a:r>
              <a:rPr lang="nb-NO" sz="1600" dirty="0" err="1" smtClean="0"/>
              <a:t>retrofleksar</a:t>
            </a:r>
            <a:r>
              <a:rPr lang="nb-NO" sz="1600" dirty="0" smtClean="0"/>
              <a:t>, kan vi </a:t>
            </a:r>
            <a:r>
              <a:rPr lang="nb-NO" sz="1600" dirty="0" err="1" smtClean="0"/>
              <a:t>ikkje</a:t>
            </a:r>
            <a:r>
              <a:rPr lang="nb-NO" sz="1600" dirty="0" smtClean="0"/>
              <a:t> ha skarre-r.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20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07308"/>
            <a:ext cx="8229600" cy="610332"/>
          </a:xfrm>
        </p:spPr>
        <p:txBody>
          <a:bodyPr anchor="t" anchorCtr="0"/>
          <a:lstStyle/>
          <a:p>
            <a:pPr algn="l"/>
            <a:r>
              <a:rPr lang="nb-NO" dirty="0" smtClean="0">
                <a:latin typeface="+mj-lt"/>
              </a:rPr>
              <a:t>PALATALISERING</a:t>
            </a:r>
            <a:endParaRPr lang="nb-NO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25362"/>
            <a:ext cx="4038603" cy="4000797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Eksempel:</a:t>
            </a:r>
          </a:p>
          <a:p>
            <a:r>
              <a:rPr lang="nb-NO" sz="2000" dirty="0" smtClean="0"/>
              <a:t>«</a:t>
            </a:r>
            <a:r>
              <a:rPr lang="nb-NO" sz="2000" dirty="0" err="1" smtClean="0"/>
              <a:t>skoill</a:t>
            </a:r>
            <a:r>
              <a:rPr lang="nb-NO" sz="2000" dirty="0" smtClean="0"/>
              <a:t> bli </a:t>
            </a:r>
            <a:r>
              <a:rPr lang="nb-NO" sz="2000" dirty="0" err="1" smtClean="0"/>
              <a:t>styrmainn</a:t>
            </a:r>
            <a:r>
              <a:rPr lang="nb-NO" sz="2000" dirty="0" smtClean="0"/>
              <a:t>»</a:t>
            </a:r>
          </a:p>
          <a:p>
            <a:r>
              <a:rPr lang="nb-NO" sz="2000" dirty="0" smtClean="0"/>
              <a:t>«</a:t>
            </a:r>
            <a:r>
              <a:rPr lang="nb-NO" sz="2000" dirty="0" err="1" smtClean="0"/>
              <a:t>aildri</a:t>
            </a:r>
            <a:r>
              <a:rPr lang="nb-NO" sz="2000" dirty="0" smtClean="0"/>
              <a:t>»</a:t>
            </a:r>
          </a:p>
          <a:p>
            <a:r>
              <a:rPr lang="nb-NO" sz="2000" dirty="0" smtClean="0"/>
              <a:t>«</a:t>
            </a:r>
            <a:r>
              <a:rPr lang="nb-NO" sz="2000" dirty="0" err="1" smtClean="0"/>
              <a:t>denj</a:t>
            </a:r>
            <a:r>
              <a:rPr lang="nb-NO" sz="2000" dirty="0" smtClean="0"/>
              <a:t> </a:t>
            </a:r>
            <a:r>
              <a:rPr lang="nb-NO" sz="2000" dirty="0" err="1" smtClean="0"/>
              <a:t>dan</a:t>
            </a:r>
            <a:r>
              <a:rPr lang="nb-NO" sz="2000" dirty="0" smtClean="0"/>
              <a:t>»</a:t>
            </a:r>
          </a:p>
          <a:p>
            <a:r>
              <a:rPr lang="nb-NO" sz="2000" dirty="0" smtClean="0"/>
              <a:t>«</a:t>
            </a:r>
            <a:r>
              <a:rPr lang="nb-NO" sz="2000" dirty="0" err="1" smtClean="0"/>
              <a:t>ailtfor</a:t>
            </a:r>
            <a:r>
              <a:rPr lang="nb-NO" sz="2000" dirty="0" smtClean="0"/>
              <a:t>»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5074509" y="897978"/>
            <a:ext cx="2916042" cy="4808056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kstSylinder 3"/>
          <p:cNvSpPr txBox="1"/>
          <p:nvPr/>
        </p:nvSpPr>
        <p:spPr>
          <a:xfrm>
            <a:off x="6046573" y="1294529"/>
            <a:ext cx="46955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nb-NO" sz="1000" dirty="0" err="1" smtClean="0">
                <a:latin typeface="Arial Narrow" panose="020B0606020202030204" pitchFamily="34" charset="0"/>
              </a:rPr>
              <a:t>mainn</a:t>
            </a:r>
            <a:endParaRPr lang="nb-NO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15546"/>
            <a:ext cx="8229600" cy="602094"/>
          </a:xfrm>
        </p:spPr>
        <p:txBody>
          <a:bodyPr anchor="t" anchorCtr="0"/>
          <a:lstStyle/>
          <a:p>
            <a:pPr algn="l"/>
            <a:r>
              <a:rPr lang="nb-NO" dirty="0" smtClean="0">
                <a:latin typeface="+mj-lt"/>
              </a:rPr>
              <a:t>PERSONLEGE </a:t>
            </a:r>
            <a:br>
              <a:rPr lang="nb-NO" dirty="0" smtClean="0">
                <a:latin typeface="+mj-lt"/>
              </a:rPr>
            </a:br>
            <a:r>
              <a:rPr lang="nb-NO" dirty="0" smtClean="0">
                <a:latin typeface="+mj-lt"/>
              </a:rPr>
              <a:t>PRONOMEN</a:t>
            </a:r>
            <a:endParaRPr lang="nb-NO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421924"/>
            <a:ext cx="3653481" cy="3704235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Teksten har formene</a:t>
            </a:r>
          </a:p>
          <a:p>
            <a:r>
              <a:rPr lang="nb-NO" sz="2000" dirty="0"/>
              <a:t>v</a:t>
            </a:r>
            <a:r>
              <a:rPr lang="nb-NO" sz="2000" dirty="0" smtClean="0"/>
              <a:t>i, æ</a:t>
            </a:r>
          </a:p>
          <a:p>
            <a:pPr marL="0" indent="0">
              <a:buNone/>
            </a:pPr>
            <a:r>
              <a:rPr lang="nb-NO" sz="2000" dirty="0" smtClean="0"/>
              <a:t>Vi held oss framleis til Trøndelag/ Nordmøre, og ser at vi kan utelukke indre område i sør, som har </a:t>
            </a:r>
            <a:r>
              <a:rPr lang="nb-NO" sz="2000" i="1" dirty="0" smtClean="0"/>
              <a:t>oss</a:t>
            </a:r>
            <a:r>
              <a:rPr lang="nb-NO" sz="2000" dirty="0" smtClean="0"/>
              <a:t> eller </a:t>
            </a:r>
            <a:r>
              <a:rPr lang="nb-NO" sz="2000" i="1" dirty="0" err="1" smtClean="0"/>
              <a:t>me</a:t>
            </a:r>
            <a:r>
              <a:rPr lang="nb-NO" sz="2000" i="1" dirty="0" smtClean="0"/>
              <a:t>/mi</a:t>
            </a:r>
            <a:r>
              <a:rPr lang="nb-NO" sz="2000" dirty="0" smtClean="0"/>
              <a:t>, og indre område i nord som har </a:t>
            </a:r>
            <a:r>
              <a:rPr lang="nb-NO" sz="2000" i="1" dirty="0" smtClean="0"/>
              <a:t>i/ei/ai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79" y="568411"/>
            <a:ext cx="4216614" cy="534180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Bildeforklaring formet som en ellipse 5"/>
          <p:cNvSpPr/>
          <p:nvPr/>
        </p:nvSpPr>
        <p:spPr>
          <a:xfrm>
            <a:off x="5750011" y="181232"/>
            <a:ext cx="1342767" cy="581783"/>
          </a:xfrm>
          <a:prstGeom prst="wedgeEllipseCallout">
            <a:avLst>
              <a:gd name="adj1" fmla="val -31429"/>
              <a:gd name="adj2" fmla="val 1668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e</a:t>
            </a:r>
            <a:r>
              <a:rPr lang="nb-NO" sz="1600" dirty="0" smtClean="0">
                <a:solidFill>
                  <a:schemeClr val="tx1"/>
                </a:solidFill>
              </a:rPr>
              <a:t>, </a:t>
            </a:r>
            <a:r>
              <a:rPr lang="nb-NO" sz="1600" dirty="0" err="1" smtClean="0">
                <a:solidFill>
                  <a:schemeClr val="tx1"/>
                </a:solidFill>
              </a:rPr>
              <a:t>eg</a:t>
            </a:r>
            <a:r>
              <a:rPr lang="nb-NO" sz="1600" dirty="0" smtClean="0">
                <a:solidFill>
                  <a:schemeClr val="tx1"/>
                </a:solidFill>
              </a:rPr>
              <a:t>, æ, </a:t>
            </a:r>
            <a:r>
              <a:rPr lang="nb-NO" sz="1600" dirty="0" err="1" smtClean="0">
                <a:solidFill>
                  <a:schemeClr val="tx1"/>
                </a:solidFill>
              </a:rPr>
              <a:t>æg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4464908" y="4574059"/>
            <a:ext cx="1028442" cy="681682"/>
          </a:xfrm>
          <a:prstGeom prst="wedgeEllipseCallout">
            <a:avLst>
              <a:gd name="adj1" fmla="val 61530"/>
              <a:gd name="adj2" fmla="val -85717"/>
            </a:avLst>
          </a:prstGeom>
          <a:solidFill>
            <a:srgbClr val="6BA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/>
              <a:t>j</a:t>
            </a:r>
            <a:r>
              <a:rPr lang="nb-NO" sz="1600" dirty="0" err="1" smtClean="0"/>
              <a:t>e</a:t>
            </a:r>
            <a:r>
              <a:rPr lang="nb-NO" sz="1600" dirty="0" smtClean="0"/>
              <a:t>, </a:t>
            </a:r>
            <a:r>
              <a:rPr lang="nb-NO" sz="1600" dirty="0" err="1" smtClean="0"/>
              <a:t>jæi</a:t>
            </a:r>
            <a:endParaRPr lang="nb-NO" sz="1600" dirty="0"/>
          </a:p>
        </p:txBody>
      </p:sp>
      <p:sp>
        <p:nvSpPr>
          <p:cNvPr id="8" name="Bildeforklaring formet som en ellipse 7"/>
          <p:cNvSpPr/>
          <p:nvPr/>
        </p:nvSpPr>
        <p:spPr>
          <a:xfrm>
            <a:off x="7486650" y="1145059"/>
            <a:ext cx="850042" cy="533875"/>
          </a:xfrm>
          <a:prstGeom prst="wedgeEllipseCallout">
            <a:avLst>
              <a:gd name="adj1" fmla="val -39798"/>
              <a:gd name="adj2" fmla="val 127408"/>
            </a:avLst>
          </a:prstGeom>
          <a:solidFill>
            <a:srgbClr val="9ED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v</a:t>
            </a:r>
            <a:r>
              <a:rPr lang="nb-NO" sz="1600" dirty="0" smtClean="0"/>
              <a:t>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9" name="Bildeforklaring formet som en ellipse 8"/>
          <p:cNvSpPr/>
          <p:nvPr/>
        </p:nvSpPr>
        <p:spPr>
          <a:xfrm>
            <a:off x="7311339" y="4029609"/>
            <a:ext cx="844121" cy="488864"/>
          </a:xfrm>
          <a:prstGeom prst="wedgeEllipseCallout">
            <a:avLst>
              <a:gd name="adj1" fmla="val -118627"/>
              <a:gd name="adj2" fmla="val 59167"/>
            </a:avLst>
          </a:prstGeom>
          <a:solidFill>
            <a:srgbClr val="777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oss</a:t>
            </a:r>
            <a:endParaRPr lang="nb-NO" sz="1600" dirty="0"/>
          </a:p>
        </p:txBody>
      </p:sp>
      <p:sp>
        <p:nvSpPr>
          <p:cNvPr id="10" name="Bildeforklaring formet som en ellipse 9"/>
          <p:cNvSpPr/>
          <p:nvPr/>
        </p:nvSpPr>
        <p:spPr>
          <a:xfrm>
            <a:off x="6858000" y="5477844"/>
            <a:ext cx="1157416" cy="484899"/>
          </a:xfrm>
          <a:prstGeom prst="wedgeEllipseCallout">
            <a:avLst>
              <a:gd name="adj1" fmla="val -60618"/>
              <a:gd name="adj2" fmla="val -51293"/>
            </a:avLst>
          </a:prstGeom>
          <a:solidFill>
            <a:srgbClr val="E1DD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/>
              <a:t>m</a:t>
            </a:r>
            <a:r>
              <a:rPr lang="nb-NO" sz="1600" dirty="0" err="1" smtClean="0"/>
              <a:t>e</a:t>
            </a:r>
            <a:r>
              <a:rPr lang="nb-NO" sz="1600" dirty="0" smtClean="0"/>
              <a:t>, mi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08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15546"/>
            <a:ext cx="8229600" cy="602094"/>
          </a:xfrm>
        </p:spPr>
        <p:txBody>
          <a:bodyPr anchor="t" anchorCtr="0"/>
          <a:lstStyle/>
          <a:p>
            <a:pPr algn="l"/>
            <a:r>
              <a:rPr lang="nb-NO" dirty="0" smtClean="0">
                <a:latin typeface="+mj-lt"/>
              </a:rPr>
              <a:t>NEKTINGSADVERBET</a:t>
            </a:r>
            <a:endParaRPr lang="nb-NO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58314"/>
            <a:ext cx="4038603" cy="3967845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Vi finn forma</a:t>
            </a:r>
          </a:p>
          <a:p>
            <a:r>
              <a:rPr lang="nb-NO" sz="2000" dirty="0" smtClean="0"/>
              <a:t>«ikke»</a:t>
            </a:r>
          </a:p>
          <a:p>
            <a:pPr marL="0" indent="0">
              <a:buNone/>
            </a:pPr>
            <a:r>
              <a:rPr lang="nb-NO" sz="2000" dirty="0" smtClean="0"/>
              <a:t>Her skulle vi ha forventa </a:t>
            </a:r>
            <a:r>
              <a:rPr lang="nb-NO" sz="2000" i="1" dirty="0" err="1" smtClean="0"/>
              <a:t>itj</a:t>
            </a:r>
            <a:r>
              <a:rPr lang="nb-NO" sz="2000" dirty="0" smtClean="0"/>
              <a:t> eller </a:t>
            </a:r>
            <a:r>
              <a:rPr lang="nb-NO" sz="2000" i="1" dirty="0" err="1" smtClean="0"/>
              <a:t>ikkje</a:t>
            </a:r>
            <a:r>
              <a:rPr lang="nb-NO" sz="2000" dirty="0" smtClean="0"/>
              <a:t>. Nå vi likevel finn </a:t>
            </a:r>
            <a:r>
              <a:rPr lang="nb-NO" sz="2000" i="1" dirty="0" smtClean="0"/>
              <a:t>ikke</a:t>
            </a:r>
            <a:r>
              <a:rPr lang="nb-NO" sz="2000" dirty="0" smtClean="0"/>
              <a:t>, </a:t>
            </a:r>
            <a:r>
              <a:rPr lang="nb-NO" sz="2000" dirty="0" err="1" smtClean="0"/>
              <a:t>handlar</a:t>
            </a:r>
            <a:r>
              <a:rPr lang="nb-NO" sz="2000" dirty="0" smtClean="0"/>
              <a:t> det </a:t>
            </a:r>
            <a:r>
              <a:rPr lang="nb-NO" sz="2000" dirty="0" err="1" smtClean="0"/>
              <a:t>truleg</a:t>
            </a:r>
            <a:r>
              <a:rPr lang="nb-NO" sz="2000" dirty="0" smtClean="0"/>
              <a:t> om at denne forma </a:t>
            </a:r>
            <a:r>
              <a:rPr lang="nb-NO" sz="2000" dirty="0" err="1" smtClean="0"/>
              <a:t>spreier</a:t>
            </a:r>
            <a:r>
              <a:rPr lang="nb-NO" sz="2000" dirty="0" smtClean="0"/>
              <a:t> seg til </a:t>
            </a:r>
            <a:r>
              <a:rPr lang="nb-NO" sz="2000" dirty="0" err="1" smtClean="0"/>
              <a:t>byar</a:t>
            </a:r>
            <a:r>
              <a:rPr lang="nb-NO" sz="2000" dirty="0" smtClean="0"/>
              <a:t> og </a:t>
            </a:r>
            <a:r>
              <a:rPr lang="nb-NO" sz="2000" dirty="0" err="1" smtClean="0"/>
              <a:t>tettstader</a:t>
            </a:r>
            <a:r>
              <a:rPr lang="nb-NO" sz="2000" dirty="0" smtClean="0"/>
              <a:t>.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r>
              <a:rPr lang="nb-NO" sz="1600" dirty="0" smtClean="0"/>
              <a:t>Kor skal vi då? Kristiansund, Trondheim, Levanger, …?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25" y="963827"/>
            <a:ext cx="3216876" cy="496229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Bildeforklaring formet som en ellipse 5"/>
          <p:cNvSpPr/>
          <p:nvPr/>
        </p:nvSpPr>
        <p:spPr>
          <a:xfrm rot="21390735">
            <a:off x="2767251" y="5285311"/>
            <a:ext cx="2514897" cy="1104222"/>
          </a:xfrm>
          <a:prstGeom prst="wedgeEllipseCallout">
            <a:avLst>
              <a:gd name="adj1" fmla="val 43709"/>
              <a:gd name="adj2" fmla="val -6302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nb-NO" sz="1600" dirty="0" smtClean="0"/>
              <a:t>Vi </a:t>
            </a:r>
            <a:r>
              <a:rPr lang="nb-NO" sz="1600" dirty="0" err="1" smtClean="0"/>
              <a:t>juksar</a:t>
            </a:r>
            <a:r>
              <a:rPr lang="nb-NO" sz="1600" dirty="0" smtClean="0"/>
              <a:t> litt, og ser på kor DDE er </a:t>
            </a:r>
            <a:r>
              <a:rPr lang="nb-NO" sz="1600" dirty="0" err="1" smtClean="0"/>
              <a:t>frå</a:t>
            </a:r>
            <a:r>
              <a:rPr lang="nb-NO" sz="1600" dirty="0" smtClean="0"/>
              <a:t> …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067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4214</TotalTime>
  <Words>544</Words>
  <Application>Microsoft Office PowerPoint</Application>
  <PresentationFormat>Skjermfremvisning (4:3)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Wingdings</vt:lpstr>
      <vt:lpstr>Intertekst_mal</vt:lpstr>
      <vt:lpstr>VINSJAN PÅ KAIA</vt:lpstr>
      <vt:lpstr>PowerPoint-presentasjon</vt:lpstr>
      <vt:lpstr>INFINITIV</vt:lpstr>
      <vt:lpstr>INFINITIV – MANGE  ALTERNATIV</vt:lpstr>
      <vt:lpstr>TJUKK L</vt:lpstr>
      <vt:lpstr>RETROFLEKSAR</vt:lpstr>
      <vt:lpstr>PALATALISERING</vt:lpstr>
      <vt:lpstr>PERSONLEGE  PRONOMEN</vt:lpstr>
      <vt:lpstr>NEKTINGSADVERBET</vt:lpstr>
      <vt:lpstr>SVARET ER ALTSÅ  NAMSOS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Vinsjan på kaia</dc:title>
  <dc:creator>Kari Brudevoll</dc:creator>
  <cp:lastModifiedBy>Kari Brudevoll</cp:lastModifiedBy>
  <cp:revision>41</cp:revision>
  <cp:lastPrinted>2016-04-07T18:00:36Z</cp:lastPrinted>
  <dcterms:created xsi:type="dcterms:W3CDTF">2016-04-05T09:05:57Z</dcterms:created>
  <dcterms:modified xsi:type="dcterms:W3CDTF">2016-04-08T08:15:43Z</dcterms:modified>
</cp:coreProperties>
</file>