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8" r:id="rId2"/>
    <p:sldId id="256" r:id="rId3"/>
    <p:sldId id="259" r:id="rId4"/>
    <p:sldId id="260" r:id="rId5"/>
    <p:sldId id="261" r:id="rId6"/>
    <p:sldId id="262" r:id="rId7"/>
    <p:sldId id="282" r:id="rId8"/>
    <p:sldId id="263" r:id="rId9"/>
    <p:sldId id="257" r:id="rId10"/>
    <p:sldId id="265" r:id="rId11"/>
    <p:sldId id="283" r:id="rId12"/>
    <p:sldId id="264" r:id="rId13"/>
    <p:sldId id="258" r:id="rId14"/>
    <p:sldId id="266" r:id="rId15"/>
    <p:sldId id="268" r:id="rId16"/>
    <p:sldId id="269" r:id="rId17"/>
    <p:sldId id="267" r:id="rId18"/>
    <p:sldId id="270" r:id="rId19"/>
    <p:sldId id="284" r:id="rId20"/>
    <p:sldId id="271" r:id="rId21"/>
    <p:sldId id="272" r:id="rId22"/>
    <p:sldId id="273" r:id="rId23"/>
    <p:sldId id="285" r:id="rId24"/>
    <p:sldId id="274" r:id="rId25"/>
    <p:sldId id="275" r:id="rId26"/>
    <p:sldId id="276" r:id="rId27"/>
    <p:sldId id="277" r:id="rId28"/>
    <p:sldId id="286" r:id="rId29"/>
    <p:sldId id="278" r:id="rId30"/>
    <p:sldId id="279" r:id="rId31"/>
    <p:sldId id="280" r:id="rId32"/>
    <p:sldId id="281" r:id="rId33"/>
    <p:sldId id="287" r:id="rId34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39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9DC8E-F678-49D4-ABCC-8FC598054BC9}" type="datetimeFigureOut">
              <a:rPr lang="nb-NO" smtClean="0"/>
              <a:t>22.01.2016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DADB2-DFD5-4E2E-AA8A-BC1464234D6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04687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9DC8E-F678-49D4-ABCC-8FC598054BC9}" type="datetimeFigureOut">
              <a:rPr lang="nb-NO" smtClean="0"/>
              <a:t>22.01.2016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DADB2-DFD5-4E2E-AA8A-BC1464234D6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55765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9DC8E-F678-49D4-ABCC-8FC598054BC9}" type="datetimeFigureOut">
              <a:rPr lang="nb-NO" smtClean="0"/>
              <a:t>22.01.2016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DADB2-DFD5-4E2E-AA8A-BC1464234D6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15990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9DC8E-F678-49D4-ABCC-8FC598054BC9}" type="datetimeFigureOut">
              <a:rPr lang="nb-NO" smtClean="0"/>
              <a:t>22.01.2016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DADB2-DFD5-4E2E-AA8A-BC1464234D6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08365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9DC8E-F678-49D4-ABCC-8FC598054BC9}" type="datetimeFigureOut">
              <a:rPr lang="nb-NO" smtClean="0"/>
              <a:t>22.01.2016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DADB2-DFD5-4E2E-AA8A-BC1464234D6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1629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9DC8E-F678-49D4-ABCC-8FC598054BC9}" type="datetimeFigureOut">
              <a:rPr lang="nb-NO" smtClean="0"/>
              <a:t>22.01.2016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DADB2-DFD5-4E2E-AA8A-BC1464234D6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16932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9DC8E-F678-49D4-ABCC-8FC598054BC9}" type="datetimeFigureOut">
              <a:rPr lang="nb-NO" smtClean="0"/>
              <a:t>22.01.2016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DADB2-DFD5-4E2E-AA8A-BC1464234D6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52536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9DC8E-F678-49D4-ABCC-8FC598054BC9}" type="datetimeFigureOut">
              <a:rPr lang="nb-NO" smtClean="0"/>
              <a:t>22.01.2016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DADB2-DFD5-4E2E-AA8A-BC1464234D6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34609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9DC8E-F678-49D4-ABCC-8FC598054BC9}" type="datetimeFigureOut">
              <a:rPr lang="nb-NO" smtClean="0"/>
              <a:t>22.01.2016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DADB2-DFD5-4E2E-AA8A-BC1464234D6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20997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9DC8E-F678-49D4-ABCC-8FC598054BC9}" type="datetimeFigureOut">
              <a:rPr lang="nb-NO" smtClean="0"/>
              <a:t>22.01.2016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DADB2-DFD5-4E2E-AA8A-BC1464234D6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00712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9DC8E-F678-49D4-ABCC-8FC598054BC9}" type="datetimeFigureOut">
              <a:rPr lang="nb-NO" smtClean="0"/>
              <a:t>22.01.2016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DADB2-DFD5-4E2E-AA8A-BC1464234D6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103512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69DC8E-F678-49D4-ABCC-8FC598054BC9}" type="datetimeFigureOut">
              <a:rPr lang="nb-NO" smtClean="0"/>
              <a:t>22.01.2016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8DADB2-DFD5-4E2E-AA8A-BC1464234D6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48888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2" y="0"/>
            <a:ext cx="914083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40387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nb-NO" b="1" dirty="0" err="1" smtClean="0"/>
              <a:t>Korleis</a:t>
            </a:r>
            <a:r>
              <a:rPr lang="nb-NO" b="1" dirty="0" smtClean="0"/>
              <a:t> finne </a:t>
            </a:r>
            <a:r>
              <a:rPr lang="nb-NO" b="1" i="1" dirty="0" err="1" smtClean="0"/>
              <a:t>forteljemåtar</a:t>
            </a:r>
            <a:r>
              <a:rPr lang="nb-NO" b="1" dirty="0" smtClean="0"/>
              <a:t> i </a:t>
            </a:r>
            <a:r>
              <a:rPr lang="nb-NO" b="1" dirty="0" err="1" smtClean="0"/>
              <a:t>tekstar</a:t>
            </a:r>
            <a:r>
              <a:rPr lang="nb-NO" b="1" dirty="0" smtClean="0"/>
              <a:t>?</a:t>
            </a:r>
            <a:endParaRPr lang="nb-NO" b="1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805722"/>
            <a:ext cx="8229600" cy="4525963"/>
          </a:xfrm>
        </p:spPr>
        <p:txBody>
          <a:bodyPr>
            <a:normAutofit/>
          </a:bodyPr>
          <a:lstStyle/>
          <a:p>
            <a:r>
              <a:rPr lang="nb-NO" sz="2400" dirty="0" smtClean="0"/>
              <a:t>Tek utgangspunkt i </a:t>
            </a:r>
            <a:r>
              <a:rPr lang="nb-NO" sz="2400" i="1" dirty="0" smtClean="0"/>
              <a:t>tekstanalyse</a:t>
            </a:r>
          </a:p>
          <a:p>
            <a:pPr lvl="1"/>
            <a:r>
              <a:rPr lang="nb-NO" sz="2400" dirty="0" err="1" smtClean="0"/>
              <a:t>Korleis</a:t>
            </a:r>
            <a:r>
              <a:rPr lang="nb-NO" sz="2400" dirty="0" smtClean="0"/>
              <a:t> er teksten fortalt?</a:t>
            </a:r>
          </a:p>
          <a:p>
            <a:pPr lvl="1"/>
            <a:r>
              <a:rPr lang="nb-NO" sz="2400" dirty="0" err="1" smtClean="0"/>
              <a:t>Korleis</a:t>
            </a:r>
            <a:r>
              <a:rPr lang="nb-NO" sz="2400" dirty="0" smtClean="0"/>
              <a:t> er teksten bygd opp/ komponert?</a:t>
            </a:r>
          </a:p>
          <a:p>
            <a:pPr lvl="1"/>
            <a:r>
              <a:rPr lang="nb-NO" sz="2400" dirty="0" err="1" smtClean="0"/>
              <a:t>Korleis</a:t>
            </a:r>
            <a:r>
              <a:rPr lang="nb-NO" sz="2400" dirty="0" smtClean="0"/>
              <a:t> er </a:t>
            </a:r>
            <a:r>
              <a:rPr lang="nb-NO" sz="2400" dirty="0" err="1" smtClean="0"/>
              <a:t>personane</a:t>
            </a:r>
            <a:r>
              <a:rPr lang="nb-NO" sz="2400" dirty="0" smtClean="0"/>
              <a:t> skildra?</a:t>
            </a:r>
          </a:p>
          <a:p>
            <a:pPr lvl="1"/>
            <a:r>
              <a:rPr lang="nb-NO" sz="2400" dirty="0" err="1" smtClean="0"/>
              <a:t>Korleis</a:t>
            </a:r>
            <a:r>
              <a:rPr lang="nb-NO" sz="2400" dirty="0" smtClean="0"/>
              <a:t> er språket brukt?</a:t>
            </a:r>
          </a:p>
          <a:p>
            <a:pPr lvl="1"/>
            <a:r>
              <a:rPr lang="nb-NO" sz="2400" dirty="0" smtClean="0"/>
              <a:t>Osv. </a:t>
            </a:r>
          </a:p>
        </p:txBody>
      </p:sp>
      <p:pic>
        <p:nvPicPr>
          <p:cNvPr id="4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05172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nb-NO" b="1" dirty="0" smtClean="0"/>
              <a:t>Kjapt oppsummert</a:t>
            </a:r>
            <a:endParaRPr lang="nb-NO" b="1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525963"/>
          </a:xfrm>
        </p:spPr>
        <p:txBody>
          <a:bodyPr>
            <a:normAutofit/>
          </a:bodyPr>
          <a:lstStyle/>
          <a:p>
            <a:r>
              <a:rPr lang="nb-NO" sz="2400" dirty="0" smtClean="0"/>
              <a:t>Gå </a:t>
            </a:r>
            <a:r>
              <a:rPr lang="nb-NO" sz="2400" dirty="0" err="1" smtClean="0"/>
              <a:t>saman</a:t>
            </a:r>
            <a:r>
              <a:rPr lang="nb-NO" sz="2400" dirty="0" smtClean="0"/>
              <a:t> to og to og forklar kva vi </a:t>
            </a:r>
            <a:r>
              <a:rPr lang="nb-NO" sz="2400" dirty="0" err="1" smtClean="0"/>
              <a:t>meinar</a:t>
            </a:r>
            <a:r>
              <a:rPr lang="nb-NO" sz="2400" dirty="0" smtClean="0"/>
              <a:t> med </a:t>
            </a:r>
            <a:r>
              <a:rPr lang="nb-NO" sz="2400" dirty="0" err="1" smtClean="0"/>
              <a:t>verdiar</a:t>
            </a:r>
            <a:r>
              <a:rPr lang="nb-NO" sz="2400" dirty="0" smtClean="0"/>
              <a:t> og </a:t>
            </a:r>
            <a:r>
              <a:rPr lang="nb-NO" sz="2400" dirty="0" err="1" smtClean="0"/>
              <a:t>forteljemåtar</a:t>
            </a:r>
            <a:r>
              <a:rPr lang="nb-NO" sz="2400" dirty="0" smtClean="0"/>
              <a:t> i </a:t>
            </a:r>
            <a:r>
              <a:rPr lang="nb-NO" sz="2400" dirty="0" err="1" smtClean="0"/>
              <a:t>tekstar</a:t>
            </a:r>
            <a:r>
              <a:rPr lang="nb-NO" sz="2400" dirty="0" smtClean="0"/>
              <a:t>.</a:t>
            </a:r>
            <a:endParaRPr lang="nb-NO" sz="2400" dirty="0"/>
          </a:p>
        </p:txBody>
      </p:sp>
      <p:pic>
        <p:nvPicPr>
          <p:cNvPr id="4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98456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nb-NO" b="1" dirty="0" smtClean="0"/>
              <a:t>Å </a:t>
            </a:r>
            <a:r>
              <a:rPr lang="nb-NO" b="1" dirty="0" err="1" smtClean="0"/>
              <a:t>samanlikne</a:t>
            </a:r>
            <a:r>
              <a:rPr lang="nb-NO" b="1" dirty="0" smtClean="0"/>
              <a:t> ulike </a:t>
            </a:r>
            <a:r>
              <a:rPr lang="nb-NO" b="1" dirty="0" err="1" smtClean="0"/>
              <a:t>tekstar</a:t>
            </a:r>
            <a:endParaRPr lang="nb-NO" b="1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525963"/>
          </a:xfrm>
        </p:spPr>
        <p:txBody>
          <a:bodyPr>
            <a:normAutofit/>
          </a:bodyPr>
          <a:lstStyle/>
          <a:p>
            <a:r>
              <a:rPr lang="nb-NO" sz="2400" dirty="0" smtClean="0"/>
              <a:t>Gir innsikt i</a:t>
            </a:r>
          </a:p>
          <a:p>
            <a:pPr lvl="1"/>
            <a:r>
              <a:rPr lang="nb-NO" sz="2400" dirty="0" err="1" smtClean="0"/>
              <a:t>Korleis</a:t>
            </a:r>
            <a:r>
              <a:rPr lang="nb-NO" sz="2400" dirty="0" smtClean="0"/>
              <a:t> </a:t>
            </a:r>
            <a:r>
              <a:rPr lang="nb-NO" sz="2400" dirty="0" err="1" smtClean="0"/>
              <a:t>eit</a:t>
            </a:r>
            <a:r>
              <a:rPr lang="nb-NO" sz="2400" dirty="0" smtClean="0"/>
              <a:t> tema blir behandla ulikt i ulike </a:t>
            </a:r>
            <a:r>
              <a:rPr lang="nb-NO" sz="2400" dirty="0" err="1" smtClean="0"/>
              <a:t>periodar</a:t>
            </a:r>
            <a:r>
              <a:rPr lang="nb-NO" sz="2400" dirty="0"/>
              <a:t> </a:t>
            </a:r>
            <a:r>
              <a:rPr lang="nb-NO" sz="2400" dirty="0" smtClean="0"/>
              <a:t>og dermed </a:t>
            </a:r>
            <a:r>
              <a:rPr lang="nb-NO" sz="2400" dirty="0" err="1" smtClean="0"/>
              <a:t>korleis</a:t>
            </a:r>
            <a:r>
              <a:rPr lang="nb-NO" sz="2400" dirty="0" smtClean="0"/>
              <a:t> </a:t>
            </a:r>
            <a:r>
              <a:rPr lang="nb-NO" sz="2400" dirty="0" err="1" smtClean="0"/>
              <a:t>verdiar</a:t>
            </a:r>
            <a:r>
              <a:rPr lang="nb-NO" sz="2400" dirty="0" smtClean="0"/>
              <a:t> </a:t>
            </a:r>
            <a:r>
              <a:rPr lang="nb-NO" sz="2400" dirty="0" err="1" smtClean="0"/>
              <a:t>endrar</a:t>
            </a:r>
            <a:r>
              <a:rPr lang="nb-NO" sz="2400" dirty="0" smtClean="0"/>
              <a:t> seg</a:t>
            </a:r>
          </a:p>
          <a:p>
            <a:pPr lvl="1"/>
            <a:r>
              <a:rPr lang="nb-NO" sz="2400" dirty="0" err="1" smtClean="0"/>
              <a:t>Korleis</a:t>
            </a:r>
            <a:r>
              <a:rPr lang="nb-NO" sz="2400" dirty="0" smtClean="0"/>
              <a:t> tida påverkar det litterære uttrykket</a:t>
            </a:r>
          </a:p>
          <a:p>
            <a:pPr lvl="1"/>
            <a:r>
              <a:rPr lang="nb-NO" sz="2400" dirty="0" smtClean="0"/>
              <a:t>Kva som er likt og kva som er ulikt i måten vi </a:t>
            </a:r>
            <a:r>
              <a:rPr lang="nb-NO" sz="2400" dirty="0" err="1" smtClean="0"/>
              <a:t>fortel</a:t>
            </a:r>
            <a:r>
              <a:rPr lang="nb-NO" sz="2400" dirty="0" smtClean="0"/>
              <a:t> historier på</a:t>
            </a:r>
            <a:endParaRPr lang="nb-NO" sz="2400" dirty="0"/>
          </a:p>
        </p:txBody>
      </p:sp>
      <p:pic>
        <p:nvPicPr>
          <p:cNvPr id="4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68562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nb-NO" b="1" dirty="0" err="1" smtClean="0"/>
              <a:t>Forteljemåtar</a:t>
            </a:r>
            <a:endParaRPr lang="nb-NO" b="1" i="1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779826"/>
            <a:ext cx="8229600" cy="4525963"/>
          </a:xfrm>
        </p:spPr>
        <p:txBody>
          <a:bodyPr>
            <a:normAutofit/>
          </a:bodyPr>
          <a:lstStyle/>
          <a:p>
            <a:r>
              <a:rPr lang="nb-NO" sz="2400" dirty="0" smtClean="0"/>
              <a:t>Vi ser på to viktige </a:t>
            </a:r>
            <a:r>
              <a:rPr lang="nb-NO" sz="2400" dirty="0" err="1" smtClean="0"/>
              <a:t>modellar</a:t>
            </a:r>
            <a:r>
              <a:rPr lang="nb-NO" sz="2400" dirty="0" smtClean="0"/>
              <a:t> som gir innsikt i </a:t>
            </a:r>
            <a:r>
              <a:rPr lang="nb-NO" sz="2400" dirty="0" err="1" smtClean="0"/>
              <a:t>korleis</a:t>
            </a:r>
            <a:r>
              <a:rPr lang="nb-NO" sz="2400" dirty="0" smtClean="0"/>
              <a:t> </a:t>
            </a:r>
            <a:r>
              <a:rPr lang="nb-NO" sz="2400" dirty="0" err="1" smtClean="0"/>
              <a:t>forteljingar</a:t>
            </a:r>
            <a:r>
              <a:rPr lang="nb-NO" sz="2400" dirty="0" smtClean="0"/>
              <a:t> blir utforma: </a:t>
            </a:r>
          </a:p>
          <a:p>
            <a:pPr lvl="1"/>
            <a:r>
              <a:rPr lang="nb-NO" sz="2400" dirty="0" err="1" smtClean="0"/>
              <a:t>Aktantmodellen</a:t>
            </a:r>
            <a:endParaRPr lang="nb-NO" sz="2400" dirty="0" smtClean="0"/>
          </a:p>
          <a:p>
            <a:pPr lvl="2"/>
            <a:r>
              <a:rPr lang="nb-NO" dirty="0" smtClean="0"/>
              <a:t>Ei </a:t>
            </a:r>
            <a:r>
              <a:rPr lang="nb-NO" dirty="0" err="1" smtClean="0"/>
              <a:t>forteljing</a:t>
            </a:r>
            <a:r>
              <a:rPr lang="nb-NO" dirty="0" smtClean="0"/>
              <a:t> består av </a:t>
            </a:r>
            <a:r>
              <a:rPr lang="nb-NO" dirty="0" err="1" smtClean="0"/>
              <a:t>ein</a:t>
            </a:r>
            <a:r>
              <a:rPr lang="nb-NO" dirty="0" smtClean="0"/>
              <a:t> person med </a:t>
            </a:r>
            <a:r>
              <a:rPr lang="nb-NO" dirty="0" err="1" smtClean="0"/>
              <a:t>eit</a:t>
            </a:r>
            <a:r>
              <a:rPr lang="nb-NO" dirty="0" smtClean="0"/>
              <a:t> prosjekt, og han har </a:t>
            </a:r>
            <a:r>
              <a:rPr lang="nb-NO" dirty="0" err="1" smtClean="0"/>
              <a:t>hjelparar</a:t>
            </a:r>
            <a:r>
              <a:rPr lang="nb-NO" dirty="0" smtClean="0"/>
              <a:t> og </a:t>
            </a:r>
            <a:r>
              <a:rPr lang="nb-NO" dirty="0" err="1" smtClean="0"/>
              <a:t>motstandarar</a:t>
            </a:r>
            <a:endParaRPr lang="nb-NO" dirty="0" smtClean="0"/>
          </a:p>
          <a:p>
            <a:pPr lvl="1"/>
            <a:r>
              <a:rPr lang="nb-NO" sz="2400" dirty="0" err="1" smtClean="0"/>
              <a:t>Hollywoodmodellen</a:t>
            </a:r>
            <a:endParaRPr lang="nb-NO" sz="2400" dirty="0" smtClean="0"/>
          </a:p>
          <a:p>
            <a:pPr lvl="2"/>
            <a:r>
              <a:rPr lang="nb-NO" dirty="0" err="1" smtClean="0"/>
              <a:t>Eit</a:t>
            </a:r>
            <a:r>
              <a:rPr lang="nb-NO" dirty="0" smtClean="0"/>
              <a:t> mønster for spenningsoppbygging</a:t>
            </a:r>
            <a:endParaRPr lang="nb-NO" dirty="0"/>
          </a:p>
        </p:txBody>
      </p:sp>
      <p:pic>
        <p:nvPicPr>
          <p:cNvPr id="4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33395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nb-NO" b="1" dirty="0" err="1" smtClean="0"/>
              <a:t>Aktantmodellen</a:t>
            </a:r>
            <a:endParaRPr lang="nb-NO" b="1" dirty="0"/>
          </a:p>
        </p:txBody>
      </p:sp>
      <p:pic>
        <p:nvPicPr>
          <p:cNvPr id="4" name="Plassholder for innhold 3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927" t="26173" r="4405" b="41379"/>
          <a:stretch/>
        </p:blipFill>
        <p:spPr>
          <a:xfrm>
            <a:off x="1332059" y="1556792"/>
            <a:ext cx="6874735" cy="3960440"/>
          </a:xfrm>
        </p:spPr>
      </p:pic>
      <p:pic>
        <p:nvPicPr>
          <p:cNvPr id="5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3" name="TekstSylinder 2"/>
          <p:cNvSpPr txBox="1"/>
          <p:nvPr/>
        </p:nvSpPr>
        <p:spPr>
          <a:xfrm>
            <a:off x="7236296" y="5157192"/>
            <a:ext cx="64807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700" dirty="0"/>
              <a:t>Tove Nilsen</a:t>
            </a:r>
            <a:endParaRPr lang="nb-NO" sz="700" dirty="0"/>
          </a:p>
        </p:txBody>
      </p:sp>
    </p:spTree>
    <p:extLst>
      <p:ext uri="{BB962C8B-B14F-4D97-AF65-F5344CB8AC3E}">
        <p14:creationId xmlns:p14="http://schemas.microsoft.com/office/powerpoint/2010/main" val="19566878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nb-NO" b="1" dirty="0" smtClean="0"/>
              <a:t>Eksempel </a:t>
            </a:r>
            <a:r>
              <a:rPr lang="nb-NO" b="1" dirty="0" err="1" smtClean="0"/>
              <a:t>frå</a:t>
            </a:r>
            <a:r>
              <a:rPr lang="nb-NO" b="1" dirty="0" smtClean="0"/>
              <a:t> </a:t>
            </a:r>
            <a:r>
              <a:rPr lang="nb-NO" b="1" i="1" dirty="0" smtClean="0"/>
              <a:t>Dødslekene</a:t>
            </a:r>
            <a:endParaRPr lang="nb-NO" b="1" i="1" dirty="0"/>
          </a:p>
        </p:txBody>
      </p:sp>
      <p:sp>
        <p:nvSpPr>
          <p:cNvPr id="5" name="Plassholder for innhold 4"/>
          <p:cNvSpPr>
            <a:spLocks noGrp="1"/>
          </p:cNvSpPr>
          <p:nvPr>
            <p:ph idx="1"/>
          </p:nvPr>
        </p:nvSpPr>
        <p:spPr>
          <a:xfrm>
            <a:off x="457200" y="1811055"/>
            <a:ext cx="8229600" cy="4525963"/>
          </a:xfrm>
        </p:spPr>
        <p:txBody>
          <a:bodyPr/>
          <a:lstStyle/>
          <a:p>
            <a:r>
              <a:rPr lang="nb-NO" sz="2400" dirty="0" smtClean="0"/>
              <a:t>Prosjektaksen: </a:t>
            </a:r>
            <a:r>
              <a:rPr lang="nb-NO" sz="2400" dirty="0" err="1" smtClean="0"/>
              <a:t>Katniss</a:t>
            </a:r>
            <a:r>
              <a:rPr lang="nb-NO" sz="2400" dirty="0" smtClean="0"/>
              <a:t> sitt prosjekt er å overleve </a:t>
            </a:r>
            <a:r>
              <a:rPr lang="nb-NO" sz="2400" dirty="0" err="1" smtClean="0"/>
              <a:t>dødsleikane</a:t>
            </a:r>
            <a:endParaRPr lang="nb-NO" sz="2400" dirty="0"/>
          </a:p>
          <a:p>
            <a:r>
              <a:rPr lang="nb-NO" sz="2400" dirty="0" smtClean="0"/>
              <a:t>Konfliktaksen: Ho har </a:t>
            </a:r>
            <a:r>
              <a:rPr lang="nb-NO" sz="2400" dirty="0" err="1" smtClean="0"/>
              <a:t>hjelparane</a:t>
            </a:r>
            <a:r>
              <a:rPr lang="nb-NO" sz="2400" dirty="0" smtClean="0"/>
              <a:t> </a:t>
            </a:r>
            <a:r>
              <a:rPr lang="nb-NO" sz="2400" dirty="0" err="1" smtClean="0"/>
              <a:t>Peeta</a:t>
            </a:r>
            <a:r>
              <a:rPr lang="nb-NO" sz="2400" dirty="0" smtClean="0"/>
              <a:t> og </a:t>
            </a:r>
            <a:r>
              <a:rPr lang="nb-NO" sz="2400" dirty="0" err="1" smtClean="0"/>
              <a:t>Haymitch</a:t>
            </a:r>
            <a:r>
              <a:rPr lang="nb-NO" sz="2400" dirty="0" smtClean="0"/>
              <a:t>, men møter motstand </a:t>
            </a:r>
            <a:r>
              <a:rPr lang="nb-NO" sz="2400" dirty="0" err="1" smtClean="0"/>
              <a:t>frå</a:t>
            </a:r>
            <a:r>
              <a:rPr lang="nb-NO" sz="2400" dirty="0" smtClean="0"/>
              <a:t> </a:t>
            </a:r>
            <a:r>
              <a:rPr lang="nb-NO" sz="2400" dirty="0" err="1" smtClean="0"/>
              <a:t>dei</a:t>
            </a:r>
            <a:r>
              <a:rPr lang="nb-NO" sz="2400" dirty="0" smtClean="0"/>
              <a:t> andre </a:t>
            </a:r>
            <a:r>
              <a:rPr lang="nb-NO" sz="2400" dirty="0" err="1" smtClean="0"/>
              <a:t>deltakarane</a:t>
            </a:r>
            <a:r>
              <a:rPr lang="nb-NO" sz="2400" dirty="0" smtClean="0"/>
              <a:t> i </a:t>
            </a:r>
            <a:r>
              <a:rPr lang="nb-NO" sz="2400" dirty="0" err="1" smtClean="0"/>
              <a:t>dødsleikane</a:t>
            </a:r>
            <a:endParaRPr lang="nb-NO" sz="2400" dirty="0" smtClean="0"/>
          </a:p>
          <a:p>
            <a:r>
              <a:rPr lang="nb-NO" sz="2400" dirty="0" smtClean="0"/>
              <a:t>Kommunikasjonsaksen: Presidenten i </a:t>
            </a:r>
            <a:r>
              <a:rPr lang="nb-NO" sz="2400" dirty="0" err="1" smtClean="0"/>
              <a:t>Panem</a:t>
            </a:r>
            <a:r>
              <a:rPr lang="nb-NO" sz="2400" dirty="0" smtClean="0"/>
              <a:t> gir </a:t>
            </a:r>
            <a:r>
              <a:rPr lang="nb-NO" sz="2400" dirty="0" err="1" smtClean="0"/>
              <a:t>Katniss</a:t>
            </a:r>
            <a:r>
              <a:rPr lang="nb-NO" sz="2400" dirty="0" smtClean="0"/>
              <a:t> premien: ho overlever </a:t>
            </a:r>
            <a:r>
              <a:rPr lang="nb-NO" sz="2400" dirty="0" err="1"/>
              <a:t>d</a:t>
            </a:r>
            <a:r>
              <a:rPr lang="nb-NO" sz="2400" dirty="0" err="1" smtClean="0"/>
              <a:t>ødsleikane</a:t>
            </a:r>
            <a:endParaRPr lang="nb-NO" sz="2400" dirty="0" smtClean="0"/>
          </a:p>
          <a:p>
            <a:endParaRPr lang="nb-NO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27636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nb-NO" b="1" dirty="0" err="1" smtClean="0"/>
              <a:t>Hollywoodmodellen</a:t>
            </a:r>
            <a:endParaRPr lang="nb-NO" b="1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805722"/>
            <a:ext cx="8229600" cy="4525963"/>
          </a:xfrm>
        </p:spPr>
        <p:txBody>
          <a:bodyPr>
            <a:normAutofit/>
          </a:bodyPr>
          <a:lstStyle/>
          <a:p>
            <a:r>
              <a:rPr lang="nb-NO" sz="2400" dirty="0" smtClean="0"/>
              <a:t>Eksposisjon/ anslag/ informasjonslasting</a:t>
            </a:r>
          </a:p>
          <a:p>
            <a:r>
              <a:rPr lang="nb-NO" sz="2400" dirty="0" smtClean="0"/>
              <a:t>Komplikasjon </a:t>
            </a:r>
          </a:p>
          <a:p>
            <a:r>
              <a:rPr lang="nb-NO" sz="2400" dirty="0" smtClean="0"/>
              <a:t>Vendepunkt</a:t>
            </a:r>
          </a:p>
          <a:p>
            <a:r>
              <a:rPr lang="nb-NO" sz="2400" dirty="0" smtClean="0"/>
              <a:t>Klimaks</a:t>
            </a:r>
          </a:p>
          <a:p>
            <a:r>
              <a:rPr lang="nb-NO" sz="2400" dirty="0" smtClean="0"/>
              <a:t>Avklaring </a:t>
            </a:r>
          </a:p>
          <a:p>
            <a:endParaRPr lang="nb-NO" sz="2400" dirty="0"/>
          </a:p>
          <a:p>
            <a:pPr marL="0" indent="0">
              <a:buNone/>
            </a:pPr>
            <a:r>
              <a:rPr lang="nb-NO" sz="2400" dirty="0" smtClean="0">
                <a:sym typeface="Wingdings" panose="05000000000000000000" pitchFamily="2" charset="2"/>
              </a:rPr>
              <a:t> denne har </a:t>
            </a:r>
            <a:r>
              <a:rPr lang="nb-NO" sz="2400" dirty="0" err="1" smtClean="0">
                <a:sym typeface="Wingdings" panose="05000000000000000000" pitchFamily="2" charset="2"/>
              </a:rPr>
              <a:t>mykje</a:t>
            </a:r>
            <a:r>
              <a:rPr lang="nb-NO" sz="2400" dirty="0" smtClean="0">
                <a:sym typeface="Wingdings" panose="05000000000000000000" pitchFamily="2" charset="2"/>
              </a:rPr>
              <a:t> felles med tragediediktinga i antikken</a:t>
            </a:r>
            <a:endParaRPr lang="nb-NO" sz="2400" dirty="0"/>
          </a:p>
        </p:txBody>
      </p:sp>
      <p:pic>
        <p:nvPicPr>
          <p:cNvPr id="4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73375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nb-NO" b="1" dirty="0" smtClean="0"/>
              <a:t>Eksempel </a:t>
            </a:r>
            <a:r>
              <a:rPr lang="nb-NO" b="1" dirty="0" err="1" smtClean="0"/>
              <a:t>frå</a:t>
            </a:r>
            <a:r>
              <a:rPr lang="nb-NO" b="1" dirty="0" smtClean="0"/>
              <a:t> </a:t>
            </a:r>
            <a:r>
              <a:rPr lang="nb-NO" b="1" i="1" dirty="0" smtClean="0"/>
              <a:t>Dødslekene</a:t>
            </a:r>
            <a:endParaRPr lang="nb-NO" b="1" i="1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916833"/>
            <a:ext cx="8229600" cy="4176464"/>
          </a:xfrm>
        </p:spPr>
        <p:txBody>
          <a:bodyPr>
            <a:normAutofit/>
          </a:bodyPr>
          <a:lstStyle/>
          <a:p>
            <a:r>
              <a:rPr lang="nb-NO" sz="2400" b="1" dirty="0" smtClean="0"/>
              <a:t>Eksposisjon/ anslag: </a:t>
            </a:r>
            <a:r>
              <a:rPr lang="nb-NO" sz="2400" dirty="0" err="1" smtClean="0"/>
              <a:t>Katniss</a:t>
            </a:r>
            <a:r>
              <a:rPr lang="nb-NO" sz="2400" dirty="0" smtClean="0"/>
              <a:t> blir presentert, forholdet mellom </a:t>
            </a:r>
            <a:r>
              <a:rPr lang="nb-NO" sz="2400" dirty="0" err="1" smtClean="0"/>
              <a:t>Katniss</a:t>
            </a:r>
            <a:r>
              <a:rPr lang="nb-NO" sz="2400" dirty="0" smtClean="0"/>
              <a:t> og </a:t>
            </a:r>
            <a:r>
              <a:rPr lang="nb-NO" sz="2400" dirty="0" err="1" smtClean="0"/>
              <a:t>Peeta</a:t>
            </a:r>
            <a:r>
              <a:rPr lang="nb-NO" sz="2400" dirty="0" smtClean="0"/>
              <a:t> blir forklart</a:t>
            </a:r>
          </a:p>
          <a:p>
            <a:r>
              <a:rPr lang="nb-NO" sz="2400" b="1" dirty="0" smtClean="0"/>
              <a:t>Komplikasjon:</a:t>
            </a:r>
            <a:r>
              <a:rPr lang="nb-NO" sz="2400" dirty="0" smtClean="0"/>
              <a:t> Primrose blir valt ut til å delta i </a:t>
            </a:r>
            <a:r>
              <a:rPr lang="nb-NO" sz="2400" dirty="0" err="1" smtClean="0"/>
              <a:t>dødsleikane</a:t>
            </a:r>
            <a:r>
              <a:rPr lang="nb-NO" sz="2400" dirty="0" smtClean="0"/>
              <a:t>, men </a:t>
            </a:r>
            <a:r>
              <a:rPr lang="nb-NO" sz="2400" dirty="0" err="1" smtClean="0"/>
              <a:t>Katniss</a:t>
            </a:r>
            <a:r>
              <a:rPr lang="nb-NO" sz="2400" dirty="0" smtClean="0"/>
              <a:t> </a:t>
            </a:r>
            <a:r>
              <a:rPr lang="nb-NO" sz="2400" dirty="0" err="1" smtClean="0"/>
              <a:t>ofrar</a:t>
            </a:r>
            <a:r>
              <a:rPr lang="nb-NO" sz="2400" dirty="0" smtClean="0"/>
              <a:t> seg for henne</a:t>
            </a:r>
          </a:p>
          <a:p>
            <a:r>
              <a:rPr lang="nb-NO" sz="2400" b="1" dirty="0" smtClean="0"/>
              <a:t>Vendepunkt:</a:t>
            </a:r>
            <a:r>
              <a:rPr lang="nb-NO" sz="2400" dirty="0" smtClean="0"/>
              <a:t> Allianse med </a:t>
            </a:r>
            <a:r>
              <a:rPr lang="nb-NO" sz="2400" dirty="0" err="1" smtClean="0"/>
              <a:t>Peeta</a:t>
            </a:r>
            <a:endParaRPr lang="nb-NO" sz="2400" dirty="0" smtClean="0"/>
          </a:p>
          <a:p>
            <a:r>
              <a:rPr lang="nb-NO" sz="2400" b="1" dirty="0" smtClean="0"/>
              <a:t>Klimaks: </a:t>
            </a:r>
            <a:r>
              <a:rPr lang="nb-NO" sz="2400" dirty="0" smtClean="0"/>
              <a:t>Siste og </a:t>
            </a:r>
            <a:r>
              <a:rPr lang="nb-NO" sz="2400" dirty="0" err="1" smtClean="0"/>
              <a:t>avgjerande</a:t>
            </a:r>
            <a:r>
              <a:rPr lang="nb-NO" sz="2400" dirty="0" smtClean="0"/>
              <a:t> kamp mot </a:t>
            </a:r>
            <a:r>
              <a:rPr lang="nb-NO" sz="2400" dirty="0" err="1" smtClean="0"/>
              <a:t>motstandar</a:t>
            </a:r>
            <a:endParaRPr lang="nb-NO" sz="2400" dirty="0" smtClean="0"/>
          </a:p>
          <a:p>
            <a:r>
              <a:rPr lang="nb-NO" sz="2400" b="1" dirty="0" smtClean="0"/>
              <a:t>Avklaring: </a:t>
            </a:r>
            <a:r>
              <a:rPr lang="nb-NO" sz="2400" dirty="0" err="1" smtClean="0"/>
              <a:t>Katniss</a:t>
            </a:r>
            <a:r>
              <a:rPr lang="nb-NO" sz="2400" dirty="0" smtClean="0"/>
              <a:t> og </a:t>
            </a:r>
            <a:r>
              <a:rPr lang="nb-NO" sz="2400" dirty="0" err="1" smtClean="0"/>
              <a:t>Peeta</a:t>
            </a:r>
            <a:r>
              <a:rPr lang="nb-NO" sz="2400" dirty="0" smtClean="0"/>
              <a:t> får vende heim som </a:t>
            </a:r>
            <a:r>
              <a:rPr lang="nb-NO" sz="2400" dirty="0" err="1" smtClean="0"/>
              <a:t>vinnarar</a:t>
            </a:r>
            <a:endParaRPr lang="nb-NO" sz="2400" dirty="0"/>
          </a:p>
        </p:txBody>
      </p:sp>
      <p:pic>
        <p:nvPicPr>
          <p:cNvPr id="4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04964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nb-NO" b="1" dirty="0" smtClean="0"/>
              <a:t>Obs!</a:t>
            </a:r>
            <a:endParaRPr lang="nb-NO" b="1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917032"/>
          </a:xfrm>
        </p:spPr>
        <p:txBody>
          <a:bodyPr/>
          <a:lstStyle/>
          <a:p>
            <a:r>
              <a:rPr lang="nb-NO" sz="2400" dirty="0" err="1" smtClean="0"/>
              <a:t>Desse</a:t>
            </a:r>
            <a:r>
              <a:rPr lang="nb-NO" sz="2400" dirty="0" smtClean="0"/>
              <a:t> </a:t>
            </a:r>
            <a:r>
              <a:rPr lang="nb-NO" sz="2400" dirty="0" err="1" smtClean="0"/>
              <a:t>modellane</a:t>
            </a:r>
            <a:r>
              <a:rPr lang="nb-NO" sz="2400" dirty="0" smtClean="0"/>
              <a:t> </a:t>
            </a:r>
            <a:r>
              <a:rPr lang="nb-NO" sz="2400" dirty="0" err="1" smtClean="0"/>
              <a:t>fangar</a:t>
            </a:r>
            <a:r>
              <a:rPr lang="nb-NO" sz="2400" dirty="0" smtClean="0"/>
              <a:t> </a:t>
            </a:r>
            <a:r>
              <a:rPr lang="nb-NO" sz="2400" dirty="0" err="1" smtClean="0"/>
              <a:t>ikkje</a:t>
            </a:r>
            <a:r>
              <a:rPr lang="nb-NO" sz="2400" dirty="0" smtClean="0"/>
              <a:t> alt som er interessant i </a:t>
            </a:r>
            <a:r>
              <a:rPr lang="nb-NO" sz="2400" dirty="0" err="1" smtClean="0"/>
              <a:t>ein</a:t>
            </a:r>
            <a:r>
              <a:rPr lang="nb-NO" sz="2400" dirty="0" smtClean="0"/>
              <a:t> tekst</a:t>
            </a:r>
          </a:p>
          <a:p>
            <a:r>
              <a:rPr lang="nb-NO" sz="2400" dirty="0" smtClean="0"/>
              <a:t>Fokuserer på oppbygginga </a:t>
            </a:r>
            <a:r>
              <a:rPr lang="nb-NO" sz="2400" dirty="0" err="1" smtClean="0"/>
              <a:t>meir</a:t>
            </a:r>
            <a:r>
              <a:rPr lang="nb-NO" sz="2400" dirty="0" smtClean="0"/>
              <a:t> enn på </a:t>
            </a:r>
            <a:r>
              <a:rPr lang="nb-NO" sz="2400" dirty="0" err="1" smtClean="0"/>
              <a:t>innhaldet</a:t>
            </a:r>
            <a:endParaRPr lang="nb-NO" sz="2400" dirty="0" smtClean="0"/>
          </a:p>
          <a:p>
            <a:r>
              <a:rPr lang="nb-NO" sz="2400" dirty="0" smtClean="0"/>
              <a:t>Seier ingenting om det litterære universet </a:t>
            </a:r>
          </a:p>
          <a:p>
            <a:r>
              <a:rPr lang="nb-NO" sz="2400" dirty="0" smtClean="0"/>
              <a:t>Prøver </a:t>
            </a:r>
            <a:r>
              <a:rPr lang="nb-NO" sz="2400" dirty="0" err="1" smtClean="0"/>
              <a:t>ikkje</a:t>
            </a:r>
            <a:r>
              <a:rPr lang="nb-NO" sz="2400" dirty="0" smtClean="0"/>
              <a:t> å forklare tvetydige eller kompliserte forhold mellom </a:t>
            </a:r>
            <a:r>
              <a:rPr lang="nb-NO" sz="2400" dirty="0" err="1" smtClean="0"/>
              <a:t>personar</a:t>
            </a:r>
            <a:endParaRPr lang="nb-NO" sz="2400" dirty="0" smtClean="0"/>
          </a:p>
          <a:p>
            <a:r>
              <a:rPr lang="nb-NO" sz="2400" dirty="0" err="1" smtClean="0"/>
              <a:t>Passar</a:t>
            </a:r>
            <a:r>
              <a:rPr lang="nb-NO" sz="2400" dirty="0" smtClean="0"/>
              <a:t> best på (</a:t>
            </a:r>
            <a:r>
              <a:rPr lang="nb-NO" sz="2400" dirty="0" err="1" smtClean="0"/>
              <a:t>enklare</a:t>
            </a:r>
            <a:r>
              <a:rPr lang="nb-NO" sz="2400" dirty="0" smtClean="0"/>
              <a:t>) </a:t>
            </a:r>
            <a:r>
              <a:rPr lang="nb-NO" sz="2400" dirty="0" err="1" smtClean="0"/>
              <a:t>spenningstekstar</a:t>
            </a:r>
            <a:endParaRPr lang="nb-NO" sz="2400" dirty="0" smtClean="0"/>
          </a:p>
          <a:p>
            <a:pPr marL="0" indent="0">
              <a:buNone/>
            </a:pPr>
            <a:endParaRPr lang="nb-NO" dirty="0"/>
          </a:p>
        </p:txBody>
      </p:sp>
      <p:pic>
        <p:nvPicPr>
          <p:cNvPr id="4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83513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nb-NO" b="1" dirty="0" smtClean="0"/>
              <a:t>Kjapt oppsummert</a:t>
            </a:r>
            <a:endParaRPr lang="nb-NO" b="1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>
            <a:normAutofit/>
          </a:bodyPr>
          <a:lstStyle/>
          <a:p>
            <a:r>
              <a:rPr lang="nb-NO" sz="2400" dirty="0" smtClean="0"/>
              <a:t>Gå </a:t>
            </a:r>
            <a:r>
              <a:rPr lang="nb-NO" sz="2400" dirty="0" err="1" smtClean="0"/>
              <a:t>saman</a:t>
            </a:r>
            <a:r>
              <a:rPr lang="nb-NO" sz="2400" dirty="0" smtClean="0"/>
              <a:t> to og to. Den eine forklarer kva </a:t>
            </a:r>
            <a:r>
              <a:rPr lang="nb-NO" sz="2400" dirty="0" err="1" smtClean="0"/>
              <a:t>aktantmodellen</a:t>
            </a:r>
            <a:r>
              <a:rPr lang="nb-NO" sz="2400" dirty="0" smtClean="0"/>
              <a:t> er, den andre forklarer kva </a:t>
            </a:r>
            <a:r>
              <a:rPr lang="nb-NO" sz="2400" dirty="0" err="1" smtClean="0"/>
              <a:t>hollywoodmodellen</a:t>
            </a:r>
            <a:r>
              <a:rPr lang="nb-NO" sz="2400" dirty="0" smtClean="0"/>
              <a:t> er.</a:t>
            </a:r>
            <a:endParaRPr lang="nb-NO" sz="2400" dirty="0"/>
          </a:p>
        </p:txBody>
      </p:sp>
      <p:pic>
        <p:nvPicPr>
          <p:cNvPr id="4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2403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b-NO" sz="3600" b="1" dirty="0" smtClean="0">
                <a:solidFill>
                  <a:srgbClr val="C00000"/>
                </a:solidFill>
              </a:rPr>
              <a:t>Folkedikting, </a:t>
            </a:r>
            <a:r>
              <a:rPr lang="nb-NO" sz="3600" b="1" dirty="0" err="1" smtClean="0">
                <a:solidFill>
                  <a:srgbClr val="C00000"/>
                </a:solidFill>
              </a:rPr>
              <a:t>mytar</a:t>
            </a:r>
            <a:r>
              <a:rPr lang="nb-NO" sz="3600" b="1" dirty="0" smtClean="0">
                <a:solidFill>
                  <a:srgbClr val="C00000"/>
                </a:solidFill>
              </a:rPr>
              <a:t> og samtidstekstar</a:t>
            </a:r>
            <a:endParaRPr lang="nb-NO" sz="3600" b="1" dirty="0">
              <a:solidFill>
                <a:srgbClr val="C00000"/>
              </a:solidFill>
            </a:endParaRP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547587"/>
            <a:ext cx="6400800" cy="1752600"/>
          </a:xfrm>
        </p:spPr>
        <p:txBody>
          <a:bodyPr>
            <a:normAutofit/>
          </a:bodyPr>
          <a:lstStyle/>
          <a:p>
            <a:r>
              <a:rPr lang="nb-NO" sz="2400" dirty="0" err="1" smtClean="0">
                <a:solidFill>
                  <a:srgbClr val="FF0000"/>
                </a:solidFill>
              </a:rPr>
              <a:t>Verdiar</a:t>
            </a:r>
            <a:r>
              <a:rPr lang="nb-NO" sz="2400" dirty="0" smtClean="0">
                <a:solidFill>
                  <a:srgbClr val="FF0000"/>
                </a:solidFill>
              </a:rPr>
              <a:t> og </a:t>
            </a:r>
            <a:r>
              <a:rPr lang="nb-NO" sz="2400" dirty="0" err="1" smtClean="0">
                <a:solidFill>
                  <a:srgbClr val="FF0000"/>
                </a:solidFill>
              </a:rPr>
              <a:t>forteljemåtar</a:t>
            </a:r>
            <a:endParaRPr lang="nb-NO" sz="2400" dirty="0">
              <a:solidFill>
                <a:srgbClr val="FF0000"/>
              </a:solidFill>
            </a:endParaRPr>
          </a:p>
        </p:txBody>
      </p:sp>
      <p:pic>
        <p:nvPicPr>
          <p:cNvPr id="4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pic>
        <p:nvPicPr>
          <p:cNvPr id="5" name="Bild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1570" y="4225524"/>
            <a:ext cx="2380860" cy="1584176"/>
          </a:xfrm>
          <a:prstGeom prst="rect">
            <a:avLst/>
          </a:prstGeom>
        </p:spPr>
      </p:pic>
      <p:sp>
        <p:nvSpPr>
          <p:cNvPr id="6" name="TekstSylinder 5"/>
          <p:cNvSpPr txBox="1"/>
          <p:nvPr/>
        </p:nvSpPr>
        <p:spPr>
          <a:xfrm>
            <a:off x="4860032" y="5770610"/>
            <a:ext cx="100811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700" dirty="0" smtClean="0"/>
              <a:t>  Wikimedia </a:t>
            </a:r>
            <a:r>
              <a:rPr lang="nb-NO" sz="700" dirty="0" err="1"/>
              <a:t>Commons</a:t>
            </a:r>
            <a:endParaRPr lang="nb-NO" sz="700" dirty="0"/>
          </a:p>
        </p:txBody>
      </p:sp>
    </p:spTree>
    <p:extLst>
      <p:ext uri="{BB962C8B-B14F-4D97-AF65-F5344CB8AC3E}">
        <p14:creationId xmlns:p14="http://schemas.microsoft.com/office/powerpoint/2010/main" val="29271031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nb-NO" b="1" dirty="0" err="1" smtClean="0"/>
              <a:t>Verdiar</a:t>
            </a:r>
            <a:r>
              <a:rPr lang="nb-NO" b="1" dirty="0" smtClean="0"/>
              <a:t> i segner </a:t>
            </a:r>
            <a:endParaRPr lang="nb-NO" b="1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400" dirty="0" smtClean="0"/>
              <a:t>Moralen er eigna til å oppdra eller å skremme</a:t>
            </a:r>
          </a:p>
          <a:p>
            <a:r>
              <a:rPr lang="nb-NO" sz="2400" dirty="0" smtClean="0"/>
              <a:t>Nøkken </a:t>
            </a:r>
            <a:r>
              <a:rPr lang="nb-NO" sz="2400" dirty="0" smtClean="0">
                <a:sym typeface="Wingdings" panose="05000000000000000000" pitchFamily="2" charset="2"/>
              </a:rPr>
              <a:t> hald deg unna vatnet</a:t>
            </a:r>
          </a:p>
          <a:p>
            <a:r>
              <a:rPr lang="nb-NO" sz="2400" dirty="0" smtClean="0">
                <a:sym typeface="Wingdings" panose="05000000000000000000" pitchFamily="2" charset="2"/>
              </a:rPr>
              <a:t>Utburden  kvinner må </a:t>
            </a:r>
            <a:r>
              <a:rPr lang="nb-NO" sz="2400" dirty="0" err="1" smtClean="0">
                <a:sym typeface="Wingdings" panose="05000000000000000000" pitchFamily="2" charset="2"/>
              </a:rPr>
              <a:t>ikkje</a:t>
            </a:r>
            <a:r>
              <a:rPr lang="nb-NO" sz="2400" dirty="0" smtClean="0">
                <a:sym typeface="Wingdings" panose="05000000000000000000" pitchFamily="2" charset="2"/>
              </a:rPr>
              <a:t> bli gravide </a:t>
            </a:r>
            <a:r>
              <a:rPr lang="nb-NO" sz="2400" dirty="0" err="1" smtClean="0">
                <a:sym typeface="Wingdings" panose="05000000000000000000" pitchFamily="2" charset="2"/>
              </a:rPr>
              <a:t>utanom</a:t>
            </a:r>
            <a:r>
              <a:rPr lang="nb-NO" sz="2400" dirty="0" smtClean="0">
                <a:sym typeface="Wingdings" panose="05000000000000000000" pitchFamily="2" charset="2"/>
              </a:rPr>
              <a:t> ekteskapet</a:t>
            </a:r>
          </a:p>
          <a:p>
            <a:r>
              <a:rPr lang="nb-NO" sz="2400" dirty="0" smtClean="0">
                <a:sym typeface="Wingdings" panose="05000000000000000000" pitchFamily="2" charset="2"/>
              </a:rPr>
              <a:t>Deildegasten  </a:t>
            </a:r>
            <a:r>
              <a:rPr lang="nb-NO" sz="2400" dirty="0" err="1" smtClean="0">
                <a:sym typeface="Wingdings" panose="05000000000000000000" pitchFamily="2" charset="2"/>
              </a:rPr>
              <a:t>ikkje</a:t>
            </a:r>
            <a:r>
              <a:rPr lang="nb-NO" sz="2400" dirty="0" smtClean="0">
                <a:sym typeface="Wingdings" panose="05000000000000000000" pitchFamily="2" charset="2"/>
              </a:rPr>
              <a:t> fall for freistinga om å stjele land </a:t>
            </a:r>
            <a:r>
              <a:rPr lang="nb-NO" sz="2400" dirty="0" err="1" smtClean="0">
                <a:sym typeface="Wingdings" panose="05000000000000000000" pitchFamily="2" charset="2"/>
              </a:rPr>
              <a:t>frå</a:t>
            </a:r>
            <a:r>
              <a:rPr lang="nb-NO" sz="2400" dirty="0" smtClean="0">
                <a:sym typeface="Wingdings" panose="05000000000000000000" pitchFamily="2" charset="2"/>
              </a:rPr>
              <a:t> </a:t>
            </a:r>
            <a:r>
              <a:rPr lang="nb-NO" sz="2400" dirty="0" err="1" smtClean="0">
                <a:sym typeface="Wingdings" panose="05000000000000000000" pitchFamily="2" charset="2"/>
              </a:rPr>
              <a:t>nokon</a:t>
            </a:r>
            <a:endParaRPr lang="nb-NO" sz="2400" dirty="0"/>
          </a:p>
        </p:txBody>
      </p:sp>
      <p:pic>
        <p:nvPicPr>
          <p:cNvPr id="4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12533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nb-NO" b="1" dirty="0" err="1" smtClean="0"/>
              <a:t>Verdiar</a:t>
            </a:r>
            <a:r>
              <a:rPr lang="nb-NO" b="1" dirty="0" smtClean="0"/>
              <a:t> i eventyr</a:t>
            </a:r>
            <a:endParaRPr lang="nb-NO" b="1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400" dirty="0" smtClean="0"/>
              <a:t>Psykoanalysen som </a:t>
            </a:r>
            <a:r>
              <a:rPr lang="nb-NO" sz="2400" dirty="0" err="1" smtClean="0"/>
              <a:t>tolkingsverkty</a:t>
            </a:r>
            <a:endParaRPr lang="nb-NO" sz="2400" dirty="0" smtClean="0"/>
          </a:p>
          <a:p>
            <a:pPr lvl="1"/>
            <a:r>
              <a:rPr lang="nb-NO" sz="2400" dirty="0" err="1" smtClean="0"/>
              <a:t>ein</a:t>
            </a:r>
            <a:r>
              <a:rPr lang="nb-NO" sz="2400" dirty="0" smtClean="0"/>
              <a:t> kontekstorientert lesemåte</a:t>
            </a:r>
          </a:p>
          <a:p>
            <a:r>
              <a:rPr lang="nb-NO" sz="2400" dirty="0" smtClean="0"/>
              <a:t>Eventyra </a:t>
            </a:r>
            <a:r>
              <a:rPr lang="nb-NO" sz="2400" dirty="0" err="1" smtClean="0"/>
              <a:t>fortel</a:t>
            </a:r>
            <a:r>
              <a:rPr lang="nb-NO" sz="2400" dirty="0" smtClean="0"/>
              <a:t> oss om det å </a:t>
            </a:r>
            <a:r>
              <a:rPr lang="nb-NO" sz="2400" dirty="0" err="1" smtClean="0"/>
              <a:t>vera</a:t>
            </a:r>
            <a:r>
              <a:rPr lang="nb-NO" sz="2400" dirty="0" smtClean="0"/>
              <a:t> menneske: </a:t>
            </a:r>
          </a:p>
          <a:p>
            <a:pPr lvl="1"/>
            <a:r>
              <a:rPr lang="nb-NO" sz="2400" dirty="0" err="1" smtClean="0"/>
              <a:t>Korleis</a:t>
            </a:r>
            <a:r>
              <a:rPr lang="nb-NO" sz="2400" dirty="0" smtClean="0"/>
              <a:t> overvinne </a:t>
            </a:r>
            <a:r>
              <a:rPr lang="nb-NO" sz="2400" dirty="0" err="1" smtClean="0"/>
              <a:t>vanskar</a:t>
            </a:r>
            <a:r>
              <a:rPr lang="nb-NO" sz="2400" dirty="0" smtClean="0"/>
              <a:t>?</a:t>
            </a:r>
          </a:p>
          <a:p>
            <a:pPr lvl="1"/>
            <a:r>
              <a:rPr lang="nb-NO" sz="2400" dirty="0" err="1" smtClean="0"/>
              <a:t>Korleis</a:t>
            </a:r>
            <a:r>
              <a:rPr lang="nb-NO" sz="2400" dirty="0" smtClean="0"/>
              <a:t> </a:t>
            </a:r>
            <a:r>
              <a:rPr lang="nb-NO" sz="2400" dirty="0" err="1" smtClean="0"/>
              <a:t>frigjere</a:t>
            </a:r>
            <a:r>
              <a:rPr lang="nb-NO" sz="2400" dirty="0" smtClean="0"/>
              <a:t> seg?</a:t>
            </a:r>
          </a:p>
        </p:txBody>
      </p:sp>
      <p:pic>
        <p:nvPicPr>
          <p:cNvPr id="4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513203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nb-NO" b="1" dirty="0" err="1" smtClean="0"/>
              <a:t>Raudhette</a:t>
            </a:r>
            <a:r>
              <a:rPr lang="nb-NO" b="1" dirty="0" smtClean="0"/>
              <a:t> og ulven</a:t>
            </a:r>
            <a:endParaRPr lang="nb-NO" b="1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sz="2400" dirty="0" smtClean="0"/>
              <a:t>Om seksuell </a:t>
            </a:r>
            <a:r>
              <a:rPr lang="nb-NO" sz="2400" dirty="0" err="1" smtClean="0"/>
              <a:t>oppvakning</a:t>
            </a:r>
            <a:r>
              <a:rPr lang="nb-NO" sz="2400" dirty="0" smtClean="0"/>
              <a:t> hjå unge jenter</a:t>
            </a:r>
          </a:p>
          <a:p>
            <a:r>
              <a:rPr lang="nb-NO" sz="2400" dirty="0" smtClean="0"/>
              <a:t>Skogen er </a:t>
            </a:r>
            <a:r>
              <a:rPr lang="nb-NO" sz="2400" dirty="0" err="1" smtClean="0"/>
              <a:t>eit</a:t>
            </a:r>
            <a:r>
              <a:rPr lang="nb-NO" sz="2400" dirty="0" smtClean="0"/>
              <a:t> </a:t>
            </a:r>
            <a:r>
              <a:rPr lang="nb-NO" sz="2400" dirty="0" err="1" smtClean="0"/>
              <a:t>bilete</a:t>
            </a:r>
            <a:r>
              <a:rPr lang="nb-NO" sz="2400" dirty="0" smtClean="0"/>
              <a:t> på livet</a:t>
            </a:r>
          </a:p>
          <a:p>
            <a:r>
              <a:rPr lang="nb-NO" sz="2400" dirty="0" smtClean="0"/>
              <a:t>Ulven er </a:t>
            </a:r>
            <a:r>
              <a:rPr lang="nb-NO" sz="2400" dirty="0" err="1" smtClean="0"/>
              <a:t>eit</a:t>
            </a:r>
            <a:r>
              <a:rPr lang="nb-NO" sz="2400" dirty="0" smtClean="0"/>
              <a:t> </a:t>
            </a:r>
            <a:r>
              <a:rPr lang="nb-NO" sz="2400" dirty="0" err="1" smtClean="0"/>
              <a:t>bilete</a:t>
            </a:r>
            <a:r>
              <a:rPr lang="nb-NO" sz="2400" dirty="0" smtClean="0"/>
              <a:t> på mannen og </a:t>
            </a:r>
            <a:r>
              <a:rPr lang="nb-NO" sz="2400" dirty="0" err="1" smtClean="0"/>
              <a:t>farane</a:t>
            </a:r>
            <a:r>
              <a:rPr lang="nb-NO" sz="2400" dirty="0" smtClean="0"/>
              <a:t> ved å bli forført</a:t>
            </a:r>
          </a:p>
          <a:p>
            <a:r>
              <a:rPr lang="nb-NO" sz="2400" dirty="0" smtClean="0"/>
              <a:t>Den </a:t>
            </a:r>
            <a:r>
              <a:rPr lang="nb-NO" sz="2400" dirty="0" err="1" smtClean="0"/>
              <a:t>raude</a:t>
            </a:r>
            <a:r>
              <a:rPr lang="nb-NO" sz="2400" dirty="0" smtClean="0"/>
              <a:t> fargen symbol på fare og erotikk</a:t>
            </a:r>
          </a:p>
          <a:p>
            <a:r>
              <a:rPr lang="nb-NO" sz="2400" dirty="0" smtClean="0"/>
              <a:t>Og moralen </a:t>
            </a:r>
            <a:r>
              <a:rPr lang="nb-NO" sz="2400" dirty="0" smtClean="0"/>
              <a:t>er …?</a:t>
            </a:r>
            <a:endParaRPr lang="nb-NO" sz="2400" dirty="0" smtClean="0"/>
          </a:p>
          <a:p>
            <a:pPr marL="0" indent="0">
              <a:buNone/>
            </a:pPr>
            <a:endParaRPr lang="nb-NO" dirty="0"/>
          </a:p>
        </p:txBody>
      </p:sp>
      <p:pic>
        <p:nvPicPr>
          <p:cNvPr id="4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448245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nb-NO" b="1" dirty="0" smtClean="0"/>
              <a:t>Kjapt oppsummert</a:t>
            </a:r>
            <a:endParaRPr lang="nb-NO" b="1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400" dirty="0" smtClean="0"/>
              <a:t>Kva for </a:t>
            </a:r>
            <a:r>
              <a:rPr lang="nb-NO" sz="2400" dirty="0" err="1" smtClean="0"/>
              <a:t>verdiar</a:t>
            </a:r>
            <a:r>
              <a:rPr lang="nb-NO" sz="2400" dirty="0" smtClean="0"/>
              <a:t> </a:t>
            </a:r>
            <a:r>
              <a:rPr lang="nb-NO" sz="2400" dirty="0" err="1" smtClean="0"/>
              <a:t>formidlar</a:t>
            </a:r>
            <a:r>
              <a:rPr lang="nb-NO" sz="2400" dirty="0" smtClean="0"/>
              <a:t> segner?</a:t>
            </a:r>
          </a:p>
          <a:p>
            <a:r>
              <a:rPr lang="nb-NO" sz="2400" dirty="0" smtClean="0"/>
              <a:t>Kva for </a:t>
            </a:r>
            <a:r>
              <a:rPr lang="nb-NO" sz="2400" dirty="0" err="1" smtClean="0"/>
              <a:t>verdiar</a:t>
            </a:r>
            <a:r>
              <a:rPr lang="nb-NO" sz="2400" dirty="0" smtClean="0"/>
              <a:t> </a:t>
            </a:r>
            <a:r>
              <a:rPr lang="nb-NO" sz="2400" dirty="0" err="1" smtClean="0"/>
              <a:t>formidlar</a:t>
            </a:r>
            <a:r>
              <a:rPr lang="nb-NO" sz="2400" dirty="0" smtClean="0"/>
              <a:t> eventyra, i følgje psykoanalytisk tolking?</a:t>
            </a:r>
            <a:endParaRPr lang="nb-NO" sz="2400" dirty="0"/>
          </a:p>
        </p:txBody>
      </p:sp>
      <p:pic>
        <p:nvPicPr>
          <p:cNvPr id="4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200246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nb-NO" b="1" dirty="0" smtClean="0"/>
              <a:t>Kvinner som subjekt og objekt</a:t>
            </a:r>
            <a:endParaRPr lang="nb-NO" b="1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400" dirty="0" smtClean="0"/>
              <a:t>Gamle og nye </a:t>
            </a:r>
            <a:r>
              <a:rPr lang="nb-NO" sz="2400" dirty="0" err="1" smtClean="0"/>
              <a:t>tekstar</a:t>
            </a:r>
            <a:r>
              <a:rPr lang="nb-NO" sz="2400" dirty="0" smtClean="0"/>
              <a:t> kan </a:t>
            </a:r>
            <a:r>
              <a:rPr lang="nb-NO" sz="2400" dirty="0" err="1" smtClean="0"/>
              <a:t>fortelje</a:t>
            </a:r>
            <a:r>
              <a:rPr lang="nb-NO" sz="2400" dirty="0" smtClean="0"/>
              <a:t> oss om kjønnsroller: </a:t>
            </a:r>
          </a:p>
          <a:p>
            <a:r>
              <a:rPr lang="nb-NO" sz="2400" dirty="0" smtClean="0"/>
              <a:t>Er kvinnene </a:t>
            </a:r>
            <a:r>
              <a:rPr lang="nb-NO" sz="2400" dirty="0" err="1" smtClean="0"/>
              <a:t>handlande</a:t>
            </a:r>
            <a:r>
              <a:rPr lang="nb-NO" sz="2400" dirty="0" smtClean="0"/>
              <a:t> subjekt eller viljelause objekt?</a:t>
            </a:r>
            <a:endParaRPr lang="nb-NO" sz="2400" dirty="0"/>
          </a:p>
        </p:txBody>
      </p:sp>
      <p:pic>
        <p:nvPicPr>
          <p:cNvPr id="4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416503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nb-NO" b="1" dirty="0" err="1" smtClean="0"/>
              <a:t>Nokre</a:t>
            </a:r>
            <a:r>
              <a:rPr lang="nb-NO" b="1" dirty="0" smtClean="0"/>
              <a:t> eksempel gjennom tidene</a:t>
            </a:r>
            <a:endParaRPr lang="nb-NO" b="1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400" dirty="0" smtClean="0"/>
              <a:t>Antikken </a:t>
            </a:r>
          </a:p>
          <a:p>
            <a:pPr lvl="1"/>
            <a:r>
              <a:rPr lang="nb-NO" sz="2400" dirty="0"/>
              <a:t>S</a:t>
            </a:r>
            <a:r>
              <a:rPr lang="nb-NO" sz="2400" dirty="0" smtClean="0"/>
              <a:t>irenene: </a:t>
            </a:r>
            <a:r>
              <a:rPr lang="nb-NO" sz="2400" dirty="0" err="1" smtClean="0"/>
              <a:t>handlande</a:t>
            </a:r>
            <a:r>
              <a:rPr lang="nb-NO" sz="2400" dirty="0" smtClean="0"/>
              <a:t> subjekt, </a:t>
            </a:r>
            <a:r>
              <a:rPr lang="nb-NO" sz="2400" dirty="0" err="1" smtClean="0"/>
              <a:t>farlege</a:t>
            </a:r>
            <a:r>
              <a:rPr lang="nb-NO" sz="2400" dirty="0" smtClean="0"/>
              <a:t>, erotisk sterke</a:t>
            </a:r>
          </a:p>
          <a:p>
            <a:pPr lvl="1"/>
            <a:r>
              <a:rPr lang="nb-NO" sz="2400" dirty="0" smtClean="0"/>
              <a:t>Amasonene: </a:t>
            </a:r>
            <a:r>
              <a:rPr lang="nb-NO" sz="2400" dirty="0" err="1" smtClean="0"/>
              <a:t>handlande</a:t>
            </a:r>
            <a:r>
              <a:rPr lang="nb-NO" sz="2400" dirty="0" smtClean="0"/>
              <a:t> subjekt, </a:t>
            </a:r>
            <a:r>
              <a:rPr lang="nb-NO" sz="2400" dirty="0" err="1" smtClean="0"/>
              <a:t>farlege</a:t>
            </a:r>
            <a:r>
              <a:rPr lang="nb-NO" sz="2400" dirty="0" smtClean="0"/>
              <a:t> og </a:t>
            </a:r>
            <a:r>
              <a:rPr lang="nb-NO" sz="2400" dirty="0" err="1" smtClean="0"/>
              <a:t>trugande</a:t>
            </a:r>
            <a:r>
              <a:rPr lang="nb-NO" sz="2400" dirty="0" smtClean="0"/>
              <a:t> </a:t>
            </a:r>
            <a:r>
              <a:rPr lang="nb-NO" sz="2400" dirty="0" err="1" smtClean="0"/>
              <a:t>krigarinner</a:t>
            </a:r>
            <a:endParaRPr lang="nb-NO" sz="2400" dirty="0" smtClean="0"/>
          </a:p>
          <a:p>
            <a:pPr lvl="1"/>
            <a:r>
              <a:rPr lang="nb-NO" sz="2400" dirty="0" err="1" smtClean="0"/>
              <a:t>Ikkje</a:t>
            </a:r>
            <a:r>
              <a:rPr lang="nb-NO" sz="2400" dirty="0" smtClean="0"/>
              <a:t> uttrykk for kvinneliv i Hellas</a:t>
            </a:r>
          </a:p>
          <a:p>
            <a:pPr lvl="1"/>
            <a:r>
              <a:rPr lang="nb-NO" sz="2400" dirty="0" smtClean="0"/>
              <a:t>Personifiserer det </a:t>
            </a:r>
            <a:r>
              <a:rPr lang="nb-NO" sz="2400" dirty="0" err="1" smtClean="0"/>
              <a:t>farlege</a:t>
            </a:r>
            <a:r>
              <a:rPr lang="nb-NO" sz="2400" dirty="0" smtClean="0"/>
              <a:t> og </a:t>
            </a:r>
            <a:r>
              <a:rPr lang="nb-NO" sz="2400" dirty="0" err="1" smtClean="0"/>
              <a:t>trugande</a:t>
            </a:r>
            <a:r>
              <a:rPr lang="nb-NO" sz="2400" dirty="0" smtClean="0"/>
              <a:t> ved kvinner </a:t>
            </a:r>
            <a:endParaRPr lang="nb-NO" sz="2400" dirty="0"/>
          </a:p>
        </p:txBody>
      </p:sp>
      <p:pic>
        <p:nvPicPr>
          <p:cNvPr id="4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444477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nb-NO" b="1" dirty="0" smtClean="0"/>
              <a:t>Segna om </a:t>
            </a:r>
            <a:r>
              <a:rPr lang="nb-NO" b="1" dirty="0" err="1" smtClean="0"/>
              <a:t>Meistar</a:t>
            </a:r>
            <a:r>
              <a:rPr lang="nb-NO" b="1" dirty="0" smtClean="0"/>
              <a:t>-Jo</a:t>
            </a:r>
            <a:endParaRPr lang="nb-NO" b="1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sz="2400" dirty="0" smtClean="0"/>
              <a:t>Framstiller kvinna som «skurken» i </a:t>
            </a:r>
            <a:r>
              <a:rPr lang="nb-NO" sz="2400" dirty="0" err="1" smtClean="0"/>
              <a:t>forteljinga</a:t>
            </a:r>
            <a:r>
              <a:rPr lang="nb-NO" sz="2400" dirty="0" smtClean="0"/>
              <a:t>, mannen som uskuldig</a:t>
            </a:r>
          </a:p>
          <a:p>
            <a:r>
              <a:rPr lang="nb-NO" sz="2400" dirty="0" smtClean="0"/>
              <a:t>I </a:t>
            </a:r>
            <a:r>
              <a:rPr lang="nb-NO" sz="2400" dirty="0" err="1" smtClean="0"/>
              <a:t>verkelegheita</a:t>
            </a:r>
            <a:r>
              <a:rPr lang="nb-NO" sz="2400" dirty="0" smtClean="0"/>
              <a:t> var det omvendt: mannen var </a:t>
            </a:r>
            <a:r>
              <a:rPr lang="nb-NO" sz="2400" dirty="0" err="1" smtClean="0"/>
              <a:t>ein</a:t>
            </a:r>
            <a:r>
              <a:rPr lang="nb-NO" sz="2400" dirty="0" smtClean="0"/>
              <a:t> tyrann</a:t>
            </a:r>
          </a:p>
          <a:p>
            <a:pPr>
              <a:buFont typeface="Wingdings"/>
              <a:buChar char="à"/>
            </a:pPr>
            <a:r>
              <a:rPr lang="nb-NO" sz="2400" dirty="0" smtClean="0">
                <a:sym typeface="Wingdings" panose="05000000000000000000" pitchFamily="2" charset="2"/>
              </a:rPr>
              <a:t>den handlekraftige kvinna blir likevel framstilt som </a:t>
            </a:r>
            <a:r>
              <a:rPr lang="nb-NO" sz="2400" dirty="0" err="1" smtClean="0">
                <a:sym typeface="Wingdings" panose="05000000000000000000" pitchFamily="2" charset="2"/>
              </a:rPr>
              <a:t>eit</a:t>
            </a:r>
            <a:r>
              <a:rPr lang="nb-NO" sz="2400" dirty="0" smtClean="0">
                <a:sym typeface="Wingdings" panose="05000000000000000000" pitchFamily="2" charset="2"/>
              </a:rPr>
              <a:t> problem</a:t>
            </a:r>
          </a:p>
          <a:p>
            <a:pPr>
              <a:buFont typeface="Wingdings"/>
              <a:buChar char="à"/>
            </a:pPr>
            <a:r>
              <a:rPr lang="nb-NO" sz="2400" dirty="0" smtClean="0">
                <a:sym typeface="Wingdings" panose="05000000000000000000" pitchFamily="2" charset="2"/>
              </a:rPr>
              <a:t>Uttrykker </a:t>
            </a:r>
            <a:r>
              <a:rPr lang="nb-NO" sz="2400" dirty="0" err="1" smtClean="0">
                <a:sym typeface="Wingdings" panose="05000000000000000000" pitchFamily="2" charset="2"/>
              </a:rPr>
              <a:t>verdiar</a:t>
            </a:r>
            <a:r>
              <a:rPr lang="nb-NO" sz="2400" dirty="0" smtClean="0">
                <a:sym typeface="Wingdings" panose="05000000000000000000" pitchFamily="2" charset="2"/>
              </a:rPr>
              <a:t> i samtida: kvinner skal underordne seg mannen</a:t>
            </a:r>
            <a:endParaRPr lang="nb-NO" sz="2400" dirty="0" smtClean="0"/>
          </a:p>
          <a:p>
            <a:endParaRPr lang="nb-NO" dirty="0"/>
          </a:p>
        </p:txBody>
      </p:sp>
      <p:pic>
        <p:nvPicPr>
          <p:cNvPr id="4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087368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nb-NO" b="1" dirty="0" smtClean="0"/>
              <a:t>Skylappjenta</a:t>
            </a:r>
            <a:endParaRPr lang="nb-NO" b="1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400" dirty="0" smtClean="0"/>
              <a:t>Går </a:t>
            </a:r>
            <a:r>
              <a:rPr lang="nb-NO" sz="2400" dirty="0" err="1" smtClean="0"/>
              <a:t>frå</a:t>
            </a:r>
            <a:r>
              <a:rPr lang="nb-NO" sz="2400" dirty="0" smtClean="0"/>
              <a:t> å </a:t>
            </a:r>
            <a:r>
              <a:rPr lang="nb-NO" sz="2400" dirty="0" err="1" smtClean="0"/>
              <a:t>vere</a:t>
            </a:r>
            <a:r>
              <a:rPr lang="nb-NO" sz="2400" dirty="0" smtClean="0"/>
              <a:t> objekt til å bli subjekt</a:t>
            </a:r>
          </a:p>
          <a:p>
            <a:r>
              <a:rPr lang="nb-NO" sz="2400" dirty="0" err="1" smtClean="0"/>
              <a:t>Trassar</a:t>
            </a:r>
            <a:r>
              <a:rPr lang="nb-NO" sz="2400" dirty="0" smtClean="0"/>
              <a:t> </a:t>
            </a:r>
            <a:r>
              <a:rPr lang="nb-NO" sz="2400" dirty="0" err="1" smtClean="0"/>
              <a:t>farar</a:t>
            </a:r>
            <a:r>
              <a:rPr lang="nb-NO" sz="2400" dirty="0" smtClean="0"/>
              <a:t> og overvinn </a:t>
            </a:r>
            <a:r>
              <a:rPr lang="nb-NO" sz="2400" dirty="0" err="1" smtClean="0"/>
              <a:t>vanskar</a:t>
            </a:r>
            <a:endParaRPr lang="nb-NO" sz="2400" dirty="0" smtClean="0"/>
          </a:p>
          <a:p>
            <a:r>
              <a:rPr lang="nb-NO" sz="2400" dirty="0" smtClean="0"/>
              <a:t>Finn sin eigen veg i livet </a:t>
            </a:r>
          </a:p>
          <a:p>
            <a:r>
              <a:rPr lang="nb-NO" sz="2400" dirty="0" err="1" smtClean="0"/>
              <a:t>Formidlar</a:t>
            </a:r>
            <a:r>
              <a:rPr lang="nb-NO" sz="2400" dirty="0" smtClean="0"/>
              <a:t> dermed </a:t>
            </a:r>
            <a:r>
              <a:rPr lang="nb-NO" sz="2400" dirty="0" err="1" smtClean="0"/>
              <a:t>ein</a:t>
            </a:r>
            <a:r>
              <a:rPr lang="nb-NO" sz="2400" dirty="0" smtClean="0"/>
              <a:t> </a:t>
            </a:r>
            <a:r>
              <a:rPr lang="nb-NO" sz="2400" dirty="0" err="1" smtClean="0"/>
              <a:t>annan</a:t>
            </a:r>
            <a:r>
              <a:rPr lang="nb-NO" sz="2400" dirty="0" smtClean="0"/>
              <a:t> verdi enn </a:t>
            </a:r>
            <a:r>
              <a:rPr lang="nb-NO" sz="2400" dirty="0" err="1" smtClean="0"/>
              <a:t>Raudhette</a:t>
            </a:r>
            <a:r>
              <a:rPr lang="nb-NO" sz="2400" dirty="0" smtClean="0"/>
              <a:t> og ulven</a:t>
            </a:r>
            <a:endParaRPr lang="nb-NO" sz="2400" dirty="0"/>
          </a:p>
        </p:txBody>
      </p:sp>
      <p:pic>
        <p:nvPicPr>
          <p:cNvPr id="4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652515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nb-NO" b="1" dirty="0" smtClean="0"/>
              <a:t>Kjapt oppsummert </a:t>
            </a:r>
            <a:endParaRPr lang="nb-NO" b="1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400" dirty="0" smtClean="0"/>
              <a:t>Gå </a:t>
            </a:r>
            <a:r>
              <a:rPr lang="nb-NO" sz="2400" dirty="0" err="1" smtClean="0"/>
              <a:t>saman</a:t>
            </a:r>
            <a:r>
              <a:rPr lang="nb-NO" sz="2400" dirty="0" smtClean="0"/>
              <a:t> to og to. </a:t>
            </a:r>
            <a:r>
              <a:rPr lang="nb-NO" sz="2400" dirty="0" err="1" smtClean="0"/>
              <a:t>Gje</a:t>
            </a:r>
            <a:r>
              <a:rPr lang="nb-NO" sz="2400" dirty="0" smtClean="0"/>
              <a:t> </a:t>
            </a:r>
            <a:r>
              <a:rPr lang="nb-NO" sz="2400" dirty="0" err="1" smtClean="0"/>
              <a:t>kvarandre</a:t>
            </a:r>
            <a:r>
              <a:rPr lang="nb-NO" sz="2400" dirty="0" smtClean="0"/>
              <a:t> eksempel på </a:t>
            </a:r>
            <a:r>
              <a:rPr lang="nb-NO" sz="2400" dirty="0" err="1" smtClean="0"/>
              <a:t>korleis</a:t>
            </a:r>
            <a:r>
              <a:rPr lang="nb-NO" sz="2400" dirty="0" smtClean="0"/>
              <a:t> kvinner blir framstilt som subjekt eller objekt i litteraturen.</a:t>
            </a:r>
            <a:endParaRPr lang="nb-NO" sz="2400" dirty="0"/>
          </a:p>
        </p:txBody>
      </p:sp>
      <p:pic>
        <p:nvPicPr>
          <p:cNvPr id="4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867372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nb-NO" b="1" dirty="0" smtClean="0"/>
              <a:t>Redningsmannen</a:t>
            </a:r>
            <a:endParaRPr lang="nb-NO" b="1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400" dirty="0" err="1" smtClean="0"/>
              <a:t>Eit</a:t>
            </a:r>
            <a:r>
              <a:rPr lang="nb-NO" sz="2400" dirty="0" smtClean="0"/>
              <a:t> motiv i litteraturen til alle tider</a:t>
            </a:r>
          </a:p>
          <a:p>
            <a:r>
              <a:rPr lang="nb-NO" sz="2400" dirty="0" smtClean="0"/>
              <a:t>Harry Potter</a:t>
            </a:r>
          </a:p>
          <a:p>
            <a:r>
              <a:rPr lang="nb-NO" sz="2400" dirty="0" err="1" smtClean="0"/>
              <a:t>Katniss</a:t>
            </a:r>
            <a:endParaRPr lang="nb-NO" sz="2400" dirty="0" smtClean="0"/>
          </a:p>
          <a:p>
            <a:r>
              <a:rPr lang="nb-NO" sz="2400" dirty="0" smtClean="0"/>
              <a:t>Supermann</a:t>
            </a:r>
          </a:p>
          <a:p>
            <a:r>
              <a:rPr lang="nb-NO" sz="2400" dirty="0" smtClean="0"/>
              <a:t>Kjenner du til andre?</a:t>
            </a:r>
            <a:endParaRPr lang="nb-NO" sz="2400" dirty="0"/>
          </a:p>
        </p:txBody>
      </p:sp>
      <p:pic>
        <p:nvPicPr>
          <p:cNvPr id="4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94821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 dirty="0" smtClean="0"/>
          </a:p>
        </p:txBody>
      </p:sp>
      <p:sp>
        <p:nvSpPr>
          <p:cNvPr id="5" name="TextShape 1"/>
          <p:cNvSpPr txBox="1"/>
          <p:nvPr/>
        </p:nvSpPr>
        <p:spPr>
          <a:xfrm>
            <a:off x="445811" y="253827"/>
            <a:ext cx="8244464" cy="126216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pPr algn="ctr"/>
            <a:r>
              <a:rPr lang="nb-NO" sz="4400" b="1" dirty="0" smtClean="0"/>
              <a:t>Tre ulike </a:t>
            </a:r>
            <a:r>
              <a:rPr lang="nb-NO" sz="4400" b="1" dirty="0" err="1" smtClean="0"/>
              <a:t>lesemåtar</a:t>
            </a:r>
            <a:endParaRPr lang="nb-NO" sz="4400" b="1" dirty="0"/>
          </a:p>
        </p:txBody>
      </p:sp>
      <p:pic>
        <p:nvPicPr>
          <p:cNvPr id="8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9" name="Plassholder for innhold 2"/>
          <p:cNvSpPr>
            <a:spLocks noGrp="1"/>
          </p:cNvSpPr>
          <p:nvPr>
            <p:ph idx="1"/>
          </p:nvPr>
        </p:nvSpPr>
        <p:spPr>
          <a:xfrm>
            <a:off x="468336" y="2068879"/>
            <a:ext cx="8229600" cy="4525963"/>
          </a:xfrm>
        </p:spPr>
        <p:txBody>
          <a:bodyPr>
            <a:normAutofit/>
          </a:bodyPr>
          <a:lstStyle/>
          <a:p>
            <a:r>
              <a:rPr lang="nb-NO" sz="2400" dirty="0" smtClean="0"/>
              <a:t>Tekstorientert lesemåte</a:t>
            </a:r>
          </a:p>
          <a:p>
            <a:r>
              <a:rPr lang="nb-NO" sz="2400" dirty="0" smtClean="0"/>
              <a:t>Kontekstorientert lesemåte</a:t>
            </a:r>
          </a:p>
          <a:p>
            <a:r>
              <a:rPr lang="nb-NO" sz="2400" dirty="0" err="1" smtClean="0"/>
              <a:t>Forfattarorientert</a:t>
            </a:r>
            <a:r>
              <a:rPr lang="nb-NO" sz="2400" dirty="0" smtClean="0"/>
              <a:t> lesemåte</a:t>
            </a:r>
          </a:p>
        </p:txBody>
      </p:sp>
    </p:spTree>
    <p:extLst>
      <p:ext uri="{BB962C8B-B14F-4D97-AF65-F5344CB8AC3E}">
        <p14:creationId xmlns:p14="http://schemas.microsoft.com/office/powerpoint/2010/main" val="169668896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nb-NO" b="1" dirty="0" smtClean="0"/>
              <a:t>Balder</a:t>
            </a:r>
            <a:endParaRPr lang="nb-NO" b="1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400" dirty="0" smtClean="0"/>
              <a:t>Er lyset og </a:t>
            </a:r>
            <a:r>
              <a:rPr lang="nb-NO" sz="2400" dirty="0" err="1" smtClean="0"/>
              <a:t>godheita</a:t>
            </a:r>
            <a:r>
              <a:rPr lang="nb-NO" sz="2400" dirty="0" smtClean="0"/>
              <a:t> i norrøn mytologi</a:t>
            </a:r>
          </a:p>
          <a:p>
            <a:r>
              <a:rPr lang="nb-NO" sz="2400" dirty="0" smtClean="0"/>
              <a:t>Blir drepen av Loke</a:t>
            </a:r>
          </a:p>
          <a:p>
            <a:pPr marL="0" indent="0">
              <a:buNone/>
            </a:pPr>
            <a:r>
              <a:rPr lang="nb-NO" sz="2400" dirty="0" smtClean="0">
                <a:sym typeface="Wingdings" panose="05000000000000000000" pitchFamily="2" charset="2"/>
              </a:rPr>
              <a:t> Verda går under, men gjenoppstår</a:t>
            </a:r>
            <a:endParaRPr lang="nb-NO" sz="2400" dirty="0"/>
          </a:p>
        </p:txBody>
      </p:sp>
      <p:pic>
        <p:nvPicPr>
          <p:cNvPr id="4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341024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nb-NO" b="1" dirty="0" smtClean="0"/>
              <a:t>Bergtakingsmotivet</a:t>
            </a:r>
            <a:endParaRPr lang="nb-NO" b="1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400" dirty="0" smtClean="0"/>
              <a:t>Kampen mellom det gode og det vonde: </a:t>
            </a:r>
          </a:p>
          <a:p>
            <a:r>
              <a:rPr lang="nb-NO" sz="2400" dirty="0" smtClean="0"/>
              <a:t>Dei underjordiske mot kristendommen</a:t>
            </a:r>
          </a:p>
          <a:p>
            <a:r>
              <a:rPr lang="nb-NO" sz="2400" dirty="0" smtClean="0"/>
              <a:t>Berre </a:t>
            </a:r>
            <a:r>
              <a:rPr lang="nb-NO" sz="2400" dirty="0" err="1" smtClean="0"/>
              <a:t>kyrkjeklokkene</a:t>
            </a:r>
            <a:r>
              <a:rPr lang="nb-NO" sz="2400" dirty="0" smtClean="0"/>
              <a:t>/ kristendommen kan fri mennesket </a:t>
            </a:r>
            <a:r>
              <a:rPr lang="nb-NO" sz="2400" dirty="0" err="1" smtClean="0"/>
              <a:t>frå</a:t>
            </a:r>
            <a:r>
              <a:rPr lang="nb-NO" sz="2400" dirty="0" smtClean="0"/>
              <a:t> «berget»</a:t>
            </a:r>
            <a:endParaRPr lang="nb-NO" sz="2400" dirty="0"/>
          </a:p>
        </p:txBody>
      </p:sp>
      <p:pic>
        <p:nvPicPr>
          <p:cNvPr id="4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742690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nb-NO" b="1" dirty="0" smtClean="0"/>
              <a:t>The Matrix</a:t>
            </a:r>
            <a:endParaRPr lang="nb-NO" b="1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400" dirty="0" smtClean="0"/>
              <a:t>Neo – den </a:t>
            </a:r>
            <a:r>
              <a:rPr lang="nb-NO" sz="2400" dirty="0" err="1" smtClean="0"/>
              <a:t>utvalde</a:t>
            </a:r>
            <a:r>
              <a:rPr lang="nb-NO" sz="2400" dirty="0" smtClean="0"/>
              <a:t>, håpet for menneska</a:t>
            </a:r>
          </a:p>
          <a:p>
            <a:r>
              <a:rPr lang="nb-NO" sz="2400" dirty="0" smtClean="0"/>
              <a:t>Må </a:t>
            </a:r>
            <a:r>
              <a:rPr lang="nb-NO" sz="2400" dirty="0" err="1" smtClean="0"/>
              <a:t>velje</a:t>
            </a:r>
            <a:r>
              <a:rPr lang="nb-NO" sz="2400" dirty="0" smtClean="0"/>
              <a:t> å bli redningsmann, må tru på seg </a:t>
            </a:r>
            <a:r>
              <a:rPr lang="nb-NO" sz="2400" dirty="0" err="1" smtClean="0"/>
              <a:t>sjølv</a:t>
            </a:r>
            <a:endParaRPr lang="nb-NO" sz="2400" dirty="0" smtClean="0"/>
          </a:p>
          <a:p>
            <a:r>
              <a:rPr lang="nb-NO" sz="2400" dirty="0" smtClean="0"/>
              <a:t>Treng kjærleik </a:t>
            </a:r>
            <a:r>
              <a:rPr lang="nb-NO" sz="2400" dirty="0" err="1" smtClean="0"/>
              <a:t>frå</a:t>
            </a:r>
            <a:r>
              <a:rPr lang="nb-NO" sz="2400" dirty="0" smtClean="0"/>
              <a:t> ei kvinne (Trinity)</a:t>
            </a:r>
          </a:p>
          <a:p>
            <a:pPr marL="0" indent="0">
              <a:buNone/>
            </a:pPr>
            <a:r>
              <a:rPr lang="nb-NO" sz="2400" dirty="0" smtClean="0">
                <a:sym typeface="Wingdings" panose="05000000000000000000" pitchFamily="2" charset="2"/>
              </a:rPr>
              <a:t> </a:t>
            </a:r>
            <a:r>
              <a:rPr lang="nb-NO" sz="2400" dirty="0" smtClean="0"/>
              <a:t>Viser </a:t>
            </a:r>
            <a:r>
              <a:rPr lang="nb-NO" sz="2400" dirty="0" err="1" smtClean="0"/>
              <a:t>korleis</a:t>
            </a:r>
            <a:r>
              <a:rPr lang="nb-NO" sz="2400" dirty="0" smtClean="0"/>
              <a:t> individualisme og kjærleik er to viktige </a:t>
            </a:r>
            <a:r>
              <a:rPr lang="nb-NO" sz="2400" dirty="0" err="1" smtClean="0"/>
              <a:t>verdiar</a:t>
            </a:r>
            <a:r>
              <a:rPr lang="nb-NO" sz="2400" dirty="0" smtClean="0"/>
              <a:t> i vår tid</a:t>
            </a:r>
            <a:endParaRPr lang="nb-NO" sz="2400" dirty="0"/>
          </a:p>
        </p:txBody>
      </p:sp>
      <p:pic>
        <p:nvPicPr>
          <p:cNvPr id="4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571998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nb-NO" b="1" dirty="0" smtClean="0"/>
              <a:t>Kjapt oppsummert</a:t>
            </a:r>
            <a:endParaRPr lang="nb-NO" b="1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400" dirty="0" smtClean="0"/>
              <a:t>Gå </a:t>
            </a:r>
            <a:r>
              <a:rPr lang="nb-NO" sz="2400" dirty="0" err="1" smtClean="0"/>
              <a:t>saman</a:t>
            </a:r>
            <a:r>
              <a:rPr lang="nb-NO" sz="2400" dirty="0" smtClean="0"/>
              <a:t> to og to. </a:t>
            </a:r>
            <a:r>
              <a:rPr lang="nb-NO" sz="2400" dirty="0" err="1" smtClean="0"/>
              <a:t>Gje</a:t>
            </a:r>
            <a:r>
              <a:rPr lang="nb-NO" sz="2400" dirty="0" smtClean="0"/>
              <a:t> </a:t>
            </a:r>
            <a:r>
              <a:rPr lang="nb-NO" sz="2400" dirty="0" err="1" smtClean="0"/>
              <a:t>kvarandre</a:t>
            </a:r>
            <a:r>
              <a:rPr lang="nb-NO" sz="2400" dirty="0" smtClean="0"/>
              <a:t> eksempel på at kampen mellom det gode og det vonde er </a:t>
            </a:r>
            <a:r>
              <a:rPr lang="nb-NO" sz="2400" dirty="0" err="1" smtClean="0"/>
              <a:t>eit</a:t>
            </a:r>
            <a:r>
              <a:rPr lang="nb-NO" sz="2400" dirty="0" smtClean="0"/>
              <a:t> tema til alle tider. </a:t>
            </a:r>
            <a:endParaRPr lang="nb-NO" sz="2400" dirty="0"/>
          </a:p>
        </p:txBody>
      </p:sp>
      <p:pic>
        <p:nvPicPr>
          <p:cNvPr id="4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95354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525963"/>
          </a:xfrm>
        </p:spPr>
        <p:txBody>
          <a:bodyPr/>
          <a:lstStyle/>
          <a:p>
            <a:r>
              <a:rPr lang="nb-NO" sz="2400" dirty="0" smtClean="0"/>
              <a:t>Fokuserer på teksten: </a:t>
            </a:r>
          </a:p>
          <a:p>
            <a:pPr lvl="1"/>
            <a:r>
              <a:rPr lang="nb-NO" sz="2400" dirty="0" err="1" smtClean="0"/>
              <a:t>Forteljemåte</a:t>
            </a:r>
            <a:endParaRPr lang="nb-NO" sz="2400" dirty="0" smtClean="0"/>
          </a:p>
          <a:p>
            <a:pPr lvl="1"/>
            <a:r>
              <a:rPr lang="nb-NO" sz="2400" dirty="0" smtClean="0"/>
              <a:t>Komposisjon og spenningsoppbygging</a:t>
            </a:r>
          </a:p>
          <a:p>
            <a:pPr lvl="1"/>
            <a:r>
              <a:rPr lang="nb-NO" sz="2400" dirty="0" smtClean="0"/>
              <a:t>Personskildring</a:t>
            </a:r>
          </a:p>
          <a:p>
            <a:pPr lvl="1"/>
            <a:r>
              <a:rPr lang="nb-NO" sz="2400" dirty="0" err="1" smtClean="0"/>
              <a:t>Korleis</a:t>
            </a:r>
            <a:r>
              <a:rPr lang="nb-NO" sz="2400" dirty="0" smtClean="0"/>
              <a:t> språket er brukt for å skape </a:t>
            </a:r>
            <a:r>
              <a:rPr lang="nb-NO" sz="2400" dirty="0" err="1" smtClean="0"/>
              <a:t>ein</a:t>
            </a:r>
            <a:r>
              <a:rPr lang="nb-NO" sz="2400" dirty="0" smtClean="0"/>
              <a:t> litterær tekst</a:t>
            </a:r>
          </a:p>
          <a:p>
            <a:pPr lvl="1"/>
            <a:endParaRPr lang="nb-NO" dirty="0"/>
          </a:p>
        </p:txBody>
      </p:sp>
      <p:sp>
        <p:nvSpPr>
          <p:cNvPr id="4" name="TextShape 1"/>
          <p:cNvSpPr txBox="1"/>
          <p:nvPr/>
        </p:nvSpPr>
        <p:spPr>
          <a:xfrm>
            <a:off x="467544" y="260648"/>
            <a:ext cx="8244464" cy="126216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pPr algn="ctr"/>
            <a:r>
              <a:rPr lang="nb-NO" sz="4400" b="1" dirty="0" smtClean="0"/>
              <a:t>Tekstorientert lesemåte</a:t>
            </a:r>
            <a:endParaRPr lang="nb-NO" sz="4400" b="1" dirty="0"/>
          </a:p>
        </p:txBody>
      </p:sp>
      <p:pic>
        <p:nvPicPr>
          <p:cNvPr id="5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72286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nb-NO" b="1" dirty="0" smtClean="0"/>
              <a:t>Kontekstorientert lesemåte</a:t>
            </a:r>
            <a:endParaRPr lang="nb-NO" b="1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525963"/>
          </a:xfrm>
        </p:spPr>
        <p:txBody>
          <a:bodyPr/>
          <a:lstStyle/>
          <a:p>
            <a:r>
              <a:rPr lang="nb-NO" sz="2400" dirty="0" smtClean="0"/>
              <a:t>Fokuserer på konteksten:</a:t>
            </a:r>
          </a:p>
          <a:p>
            <a:pPr lvl="1"/>
            <a:r>
              <a:rPr lang="nb-NO" sz="2400" dirty="0" smtClean="0"/>
              <a:t>Teksten er </a:t>
            </a:r>
            <a:r>
              <a:rPr lang="nb-NO" sz="2400" dirty="0" err="1" smtClean="0"/>
              <a:t>eit</a:t>
            </a:r>
            <a:r>
              <a:rPr lang="nb-NO" sz="2400" dirty="0" smtClean="0"/>
              <a:t> resultat av </a:t>
            </a:r>
            <a:r>
              <a:rPr lang="nb-NO" sz="2400" dirty="0" err="1" smtClean="0"/>
              <a:t>omkringliggande</a:t>
            </a:r>
            <a:r>
              <a:rPr lang="nb-NO" sz="2400" dirty="0" smtClean="0"/>
              <a:t> årsaker, som f.eks. samtida</a:t>
            </a:r>
          </a:p>
          <a:p>
            <a:pPr lvl="1"/>
            <a:r>
              <a:rPr lang="nb-NO" sz="2400" dirty="0" smtClean="0"/>
              <a:t>Vi </a:t>
            </a:r>
            <a:r>
              <a:rPr lang="nb-NO" sz="2400" dirty="0" err="1" smtClean="0"/>
              <a:t>leitar</a:t>
            </a:r>
            <a:r>
              <a:rPr lang="nb-NO" sz="2400" dirty="0" smtClean="0"/>
              <a:t> etter meining andre </a:t>
            </a:r>
            <a:r>
              <a:rPr lang="nb-NO" sz="2400" dirty="0" err="1" smtClean="0"/>
              <a:t>stader</a:t>
            </a:r>
            <a:r>
              <a:rPr lang="nb-NO" sz="2400" dirty="0" smtClean="0"/>
              <a:t> enn </a:t>
            </a:r>
            <a:r>
              <a:rPr lang="nb-NO" sz="2400" dirty="0" err="1" smtClean="0"/>
              <a:t>berre</a:t>
            </a:r>
            <a:r>
              <a:rPr lang="nb-NO" sz="2400" dirty="0" smtClean="0"/>
              <a:t> i teksten eller i </a:t>
            </a:r>
            <a:r>
              <a:rPr lang="nb-NO" sz="2400" dirty="0" err="1" smtClean="0"/>
              <a:t>forfattaren</a:t>
            </a:r>
            <a:r>
              <a:rPr lang="nb-NO" sz="2400" dirty="0" smtClean="0"/>
              <a:t> sin intensjon: </a:t>
            </a:r>
          </a:p>
          <a:p>
            <a:pPr lvl="2"/>
            <a:r>
              <a:rPr lang="nb-NO" dirty="0" smtClean="0"/>
              <a:t>Vi studerer </a:t>
            </a:r>
            <a:r>
              <a:rPr lang="nb-NO" dirty="0" err="1" smtClean="0"/>
              <a:t>tendensane</a:t>
            </a:r>
            <a:r>
              <a:rPr lang="nb-NO" dirty="0" smtClean="0"/>
              <a:t> i tida</a:t>
            </a:r>
          </a:p>
          <a:p>
            <a:pPr lvl="2"/>
            <a:r>
              <a:rPr lang="nb-NO" dirty="0" smtClean="0"/>
              <a:t>Vi ser teksten i </a:t>
            </a:r>
            <a:r>
              <a:rPr lang="nb-NO" dirty="0" err="1" smtClean="0"/>
              <a:t>samanheng</a:t>
            </a:r>
            <a:r>
              <a:rPr lang="nb-NO" dirty="0" smtClean="0"/>
              <a:t> med </a:t>
            </a:r>
            <a:r>
              <a:rPr lang="nb-NO" dirty="0" err="1" smtClean="0"/>
              <a:t>tidlegare</a:t>
            </a:r>
            <a:r>
              <a:rPr lang="nb-NO" dirty="0" smtClean="0"/>
              <a:t> og </a:t>
            </a:r>
            <a:r>
              <a:rPr lang="nb-NO" dirty="0" err="1" smtClean="0"/>
              <a:t>seinare</a:t>
            </a:r>
            <a:r>
              <a:rPr lang="nb-NO" dirty="0" smtClean="0"/>
              <a:t> litteratur</a:t>
            </a:r>
          </a:p>
          <a:p>
            <a:pPr lvl="1"/>
            <a:endParaRPr lang="nb-NO" dirty="0" smtClean="0"/>
          </a:p>
          <a:p>
            <a:pPr lvl="1"/>
            <a:endParaRPr lang="nb-NO" dirty="0" smtClean="0"/>
          </a:p>
          <a:p>
            <a:pPr lvl="1"/>
            <a:endParaRPr lang="nb-NO" dirty="0"/>
          </a:p>
        </p:txBody>
      </p:sp>
      <p:pic>
        <p:nvPicPr>
          <p:cNvPr id="4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48692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nb-NO" b="1" dirty="0" err="1" smtClean="0"/>
              <a:t>Forfattarorientert</a:t>
            </a:r>
            <a:r>
              <a:rPr lang="nb-NO" b="1" dirty="0" smtClean="0"/>
              <a:t> lesemåte</a:t>
            </a:r>
            <a:endParaRPr lang="nb-NO" b="1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525963"/>
          </a:xfrm>
        </p:spPr>
        <p:txBody>
          <a:bodyPr>
            <a:normAutofit/>
          </a:bodyPr>
          <a:lstStyle/>
          <a:p>
            <a:r>
              <a:rPr lang="nb-NO" sz="2400" dirty="0" smtClean="0"/>
              <a:t>Fokuserer på </a:t>
            </a:r>
            <a:r>
              <a:rPr lang="nb-NO" sz="2400" dirty="0" err="1" smtClean="0"/>
              <a:t>forfattaren</a:t>
            </a:r>
            <a:r>
              <a:rPr lang="nb-NO" sz="2400" dirty="0" smtClean="0"/>
              <a:t>: </a:t>
            </a:r>
          </a:p>
          <a:p>
            <a:pPr lvl="1"/>
            <a:r>
              <a:rPr lang="nb-NO" sz="2400" dirty="0" smtClean="0"/>
              <a:t>Kva har </a:t>
            </a:r>
            <a:r>
              <a:rPr lang="nb-NO" sz="2400" dirty="0" err="1" smtClean="0"/>
              <a:t>forfattaren</a:t>
            </a:r>
            <a:r>
              <a:rPr lang="nb-NO" sz="2400" dirty="0" smtClean="0"/>
              <a:t> meint?</a:t>
            </a:r>
            <a:endParaRPr lang="nb-NO" sz="2400" dirty="0"/>
          </a:p>
          <a:p>
            <a:pPr lvl="1"/>
            <a:r>
              <a:rPr lang="nb-NO" sz="2400" dirty="0" smtClean="0"/>
              <a:t>Kva kan ha inspirert </a:t>
            </a:r>
            <a:r>
              <a:rPr lang="nb-NO" sz="2400" dirty="0" err="1" smtClean="0"/>
              <a:t>forfattaren</a:t>
            </a:r>
            <a:r>
              <a:rPr lang="nb-NO" sz="2400" dirty="0" smtClean="0"/>
              <a:t>?</a:t>
            </a:r>
          </a:p>
          <a:p>
            <a:pPr lvl="1"/>
            <a:r>
              <a:rPr lang="nb-NO" sz="2400" dirty="0" smtClean="0"/>
              <a:t>Finn vi </a:t>
            </a:r>
            <a:r>
              <a:rPr lang="nb-NO" sz="2400" dirty="0" err="1" smtClean="0"/>
              <a:t>samanheng</a:t>
            </a:r>
            <a:r>
              <a:rPr lang="nb-NO" sz="2400" dirty="0" smtClean="0"/>
              <a:t> mellom livet til </a:t>
            </a:r>
            <a:r>
              <a:rPr lang="nb-NO" sz="2400" dirty="0" err="1" smtClean="0"/>
              <a:t>forfattaren</a:t>
            </a:r>
            <a:r>
              <a:rPr lang="nb-NO" sz="2400" dirty="0" smtClean="0"/>
              <a:t> og teksten?</a:t>
            </a:r>
          </a:p>
          <a:p>
            <a:pPr marL="457200" lvl="1" indent="0">
              <a:buNone/>
            </a:pPr>
            <a:endParaRPr lang="nb-NO" sz="2400" dirty="0" smtClean="0"/>
          </a:p>
          <a:p>
            <a:pPr marL="457200" lvl="1" indent="0">
              <a:buNone/>
            </a:pPr>
            <a:r>
              <a:rPr lang="nb-NO" sz="2400" dirty="0" smtClean="0">
                <a:sym typeface="Wingdings" panose="05000000000000000000" pitchFamily="2" charset="2"/>
              </a:rPr>
              <a:t> </a:t>
            </a:r>
            <a:r>
              <a:rPr lang="nb-NO" sz="2400" dirty="0" smtClean="0"/>
              <a:t>Blir </a:t>
            </a:r>
            <a:r>
              <a:rPr lang="nb-NO" sz="2400" dirty="0" err="1" smtClean="0"/>
              <a:t>ein</a:t>
            </a:r>
            <a:r>
              <a:rPr lang="nb-NO" sz="2400" dirty="0" smtClean="0"/>
              <a:t> uaktuell lesemåte om vi </a:t>
            </a:r>
            <a:r>
              <a:rPr lang="nb-NO" sz="2400" dirty="0" err="1" smtClean="0"/>
              <a:t>ikkje</a:t>
            </a:r>
            <a:r>
              <a:rPr lang="nb-NO" sz="2400" dirty="0" smtClean="0"/>
              <a:t> kjenner </a:t>
            </a:r>
            <a:r>
              <a:rPr lang="nb-NO" sz="2400" dirty="0" err="1" smtClean="0"/>
              <a:t>forfattaren</a:t>
            </a:r>
            <a:r>
              <a:rPr lang="nb-NO" sz="2400" dirty="0" smtClean="0"/>
              <a:t>!</a:t>
            </a:r>
            <a:endParaRPr lang="nb-NO" sz="2400" dirty="0"/>
          </a:p>
        </p:txBody>
      </p:sp>
      <p:pic>
        <p:nvPicPr>
          <p:cNvPr id="4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01830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nb-NO" b="1" dirty="0" smtClean="0"/>
              <a:t>Kjapt oppsummert</a:t>
            </a:r>
            <a:endParaRPr lang="nb-NO" b="1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525963"/>
          </a:xfrm>
        </p:spPr>
        <p:txBody>
          <a:bodyPr>
            <a:normAutofit/>
          </a:bodyPr>
          <a:lstStyle/>
          <a:p>
            <a:r>
              <a:rPr lang="nb-NO" sz="2400" dirty="0" smtClean="0"/>
              <a:t>Gå </a:t>
            </a:r>
            <a:r>
              <a:rPr lang="nb-NO" sz="2400" dirty="0" err="1" smtClean="0"/>
              <a:t>saman</a:t>
            </a:r>
            <a:r>
              <a:rPr lang="nb-NO" sz="2400" dirty="0" smtClean="0"/>
              <a:t> to og to: Forklar kva som </a:t>
            </a:r>
            <a:r>
              <a:rPr lang="nb-NO" sz="2400" dirty="0" err="1" smtClean="0"/>
              <a:t>skil</a:t>
            </a:r>
            <a:r>
              <a:rPr lang="nb-NO" sz="2400" dirty="0" smtClean="0"/>
              <a:t> </a:t>
            </a:r>
            <a:r>
              <a:rPr lang="nb-NO" sz="2400" dirty="0" err="1" smtClean="0"/>
              <a:t>dei</a:t>
            </a:r>
            <a:r>
              <a:rPr lang="nb-NO" sz="2400" dirty="0" smtClean="0"/>
              <a:t> tre </a:t>
            </a:r>
            <a:r>
              <a:rPr lang="nb-NO" sz="2400" dirty="0" err="1" smtClean="0"/>
              <a:t>lesemåtane</a:t>
            </a:r>
            <a:r>
              <a:rPr lang="nb-NO" sz="2400" dirty="0" smtClean="0"/>
              <a:t> </a:t>
            </a:r>
            <a:r>
              <a:rPr lang="nb-NO" sz="2400" dirty="0" err="1" smtClean="0"/>
              <a:t>frå</a:t>
            </a:r>
            <a:r>
              <a:rPr lang="nb-NO" sz="2400" dirty="0" smtClean="0"/>
              <a:t> </a:t>
            </a:r>
            <a:r>
              <a:rPr lang="nb-NO" sz="2400" dirty="0" err="1" smtClean="0"/>
              <a:t>kvarandre</a:t>
            </a:r>
            <a:r>
              <a:rPr lang="nb-NO" sz="2400" dirty="0" smtClean="0"/>
              <a:t>!</a:t>
            </a:r>
            <a:endParaRPr lang="nb-NO" sz="2400" dirty="0"/>
          </a:p>
        </p:txBody>
      </p:sp>
      <p:pic>
        <p:nvPicPr>
          <p:cNvPr id="4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97459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nb-NO" b="1" dirty="0" err="1" smtClean="0"/>
              <a:t>Korleis</a:t>
            </a:r>
            <a:r>
              <a:rPr lang="nb-NO" b="1" dirty="0" smtClean="0"/>
              <a:t> finne </a:t>
            </a:r>
            <a:r>
              <a:rPr lang="nb-NO" b="1" dirty="0" err="1" smtClean="0"/>
              <a:t>verdiar</a:t>
            </a:r>
            <a:r>
              <a:rPr lang="nb-NO" b="1" dirty="0" smtClean="0"/>
              <a:t> i </a:t>
            </a:r>
            <a:r>
              <a:rPr lang="nb-NO" b="1" dirty="0" err="1" smtClean="0"/>
              <a:t>tekstar</a:t>
            </a:r>
            <a:r>
              <a:rPr lang="nb-NO" b="1" dirty="0" smtClean="0"/>
              <a:t>?</a:t>
            </a:r>
            <a:endParaRPr lang="nb-NO" b="1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525963"/>
          </a:xfrm>
        </p:spPr>
        <p:txBody>
          <a:bodyPr>
            <a:normAutofit/>
          </a:bodyPr>
          <a:lstStyle/>
          <a:p>
            <a:r>
              <a:rPr lang="nb-NO" sz="2400" dirty="0" smtClean="0"/>
              <a:t>Når vi </a:t>
            </a:r>
            <a:r>
              <a:rPr lang="nb-NO" sz="2400" dirty="0" err="1" smtClean="0"/>
              <a:t>leitar</a:t>
            </a:r>
            <a:r>
              <a:rPr lang="nb-NO" sz="2400" dirty="0" smtClean="0"/>
              <a:t> etter </a:t>
            </a:r>
            <a:r>
              <a:rPr lang="nb-NO" sz="2400" dirty="0" err="1" smtClean="0"/>
              <a:t>verdiar</a:t>
            </a:r>
            <a:r>
              <a:rPr lang="nb-NO" sz="2400" dirty="0" smtClean="0"/>
              <a:t>, les vi </a:t>
            </a:r>
            <a:r>
              <a:rPr lang="nb-NO" sz="2400" i="1" dirty="0" smtClean="0"/>
              <a:t>kontekstorientert</a:t>
            </a:r>
            <a:r>
              <a:rPr lang="nb-NO" sz="2400" dirty="0" smtClean="0"/>
              <a:t>: </a:t>
            </a:r>
          </a:p>
          <a:p>
            <a:pPr lvl="1"/>
            <a:r>
              <a:rPr lang="nb-NO" sz="2400" dirty="0" smtClean="0"/>
              <a:t>Vi meiner at teksten uttrykker </a:t>
            </a:r>
            <a:r>
              <a:rPr lang="nb-NO" sz="2400" dirty="0" err="1" smtClean="0"/>
              <a:t>tankar</a:t>
            </a:r>
            <a:r>
              <a:rPr lang="nb-NO" sz="2400" dirty="0" smtClean="0"/>
              <a:t>, </a:t>
            </a:r>
            <a:r>
              <a:rPr lang="nb-NO" sz="2400" dirty="0" err="1" smtClean="0"/>
              <a:t>haldningar</a:t>
            </a:r>
            <a:r>
              <a:rPr lang="nb-NO" sz="2400" dirty="0" smtClean="0"/>
              <a:t> og </a:t>
            </a:r>
            <a:r>
              <a:rPr lang="nb-NO" sz="2400" dirty="0" err="1" smtClean="0"/>
              <a:t>verdiar</a:t>
            </a:r>
            <a:r>
              <a:rPr lang="nb-NO" sz="2400" dirty="0" smtClean="0"/>
              <a:t> som var </a:t>
            </a:r>
            <a:r>
              <a:rPr lang="nb-NO" sz="2400" dirty="0" err="1" smtClean="0"/>
              <a:t>vanlege</a:t>
            </a:r>
            <a:r>
              <a:rPr lang="nb-NO" sz="2400" dirty="0" smtClean="0"/>
              <a:t> i den tida då teksten vart til.</a:t>
            </a:r>
            <a:endParaRPr lang="nb-NO" sz="2400" dirty="0"/>
          </a:p>
        </p:txBody>
      </p:sp>
      <p:pic>
        <p:nvPicPr>
          <p:cNvPr id="4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60935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nb-NO" b="1" dirty="0" smtClean="0"/>
              <a:t>For ordens skuld: Kva er </a:t>
            </a:r>
            <a:r>
              <a:rPr lang="nb-NO" b="1" i="1" dirty="0" err="1" smtClean="0"/>
              <a:t>verdiar</a:t>
            </a:r>
            <a:r>
              <a:rPr lang="nb-NO" b="1" dirty="0" smtClean="0"/>
              <a:t> i </a:t>
            </a:r>
            <a:r>
              <a:rPr lang="nb-NO" b="1" dirty="0" err="1" smtClean="0"/>
              <a:t>tekstar</a:t>
            </a:r>
            <a:r>
              <a:rPr lang="nb-NO" b="1" dirty="0" smtClean="0"/>
              <a:t>?</a:t>
            </a:r>
            <a:endParaRPr lang="nb-NO" b="1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525963"/>
          </a:xfrm>
        </p:spPr>
        <p:txBody>
          <a:bodyPr/>
          <a:lstStyle/>
          <a:p>
            <a:r>
              <a:rPr lang="nb-NO" sz="2400" dirty="0" smtClean="0"/>
              <a:t>Det teksten </a:t>
            </a:r>
            <a:r>
              <a:rPr lang="nb-NO" sz="2400" dirty="0" err="1" smtClean="0"/>
              <a:t>formidlar</a:t>
            </a:r>
            <a:r>
              <a:rPr lang="nb-NO" sz="2400" dirty="0" smtClean="0"/>
              <a:t> som </a:t>
            </a:r>
          </a:p>
          <a:p>
            <a:pPr lvl="1"/>
            <a:r>
              <a:rPr lang="nb-NO" sz="2400" dirty="0" smtClean="0"/>
              <a:t>positivt eller negativt</a:t>
            </a:r>
          </a:p>
          <a:p>
            <a:pPr lvl="1"/>
            <a:r>
              <a:rPr lang="nb-NO" sz="2400" dirty="0" smtClean="0"/>
              <a:t>Viktig eller uviktig</a:t>
            </a:r>
          </a:p>
          <a:p>
            <a:r>
              <a:rPr lang="nb-NO" sz="2400" dirty="0" smtClean="0"/>
              <a:t>Kan ofte </a:t>
            </a:r>
            <a:r>
              <a:rPr lang="nb-NO" sz="2400" dirty="0" err="1" smtClean="0"/>
              <a:t>finnast</a:t>
            </a:r>
            <a:r>
              <a:rPr lang="nb-NO" sz="2400" dirty="0" smtClean="0"/>
              <a:t> i </a:t>
            </a:r>
            <a:r>
              <a:rPr lang="nb-NO" sz="2400" i="1" dirty="0" err="1" smtClean="0"/>
              <a:t>bodskapen</a:t>
            </a:r>
            <a:r>
              <a:rPr lang="nb-NO" sz="2400" dirty="0" smtClean="0"/>
              <a:t> eller </a:t>
            </a:r>
            <a:r>
              <a:rPr lang="nb-NO" sz="2400" i="1" dirty="0" smtClean="0"/>
              <a:t>moralen </a:t>
            </a:r>
            <a:r>
              <a:rPr lang="nb-NO" sz="2400" dirty="0" smtClean="0"/>
              <a:t>i teksten</a:t>
            </a:r>
            <a:endParaRPr lang="nb-NO" sz="2400" i="1" dirty="0" smtClean="0"/>
          </a:p>
          <a:p>
            <a:pPr marL="457200" lvl="1" indent="0">
              <a:buNone/>
            </a:pPr>
            <a:endParaRPr lang="nb-NO" dirty="0" smtClean="0"/>
          </a:p>
        </p:txBody>
      </p:sp>
      <p:pic>
        <p:nvPicPr>
          <p:cNvPr id="4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36722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943</Words>
  <Application>Microsoft Office PowerPoint</Application>
  <PresentationFormat>Skjermfremvisning (4:3)</PresentationFormat>
  <Paragraphs>147</Paragraphs>
  <Slides>33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33</vt:i4>
      </vt:variant>
    </vt:vector>
  </HeadingPairs>
  <TitlesOfParts>
    <vt:vector size="37" baseType="lpstr">
      <vt:lpstr>Arial</vt:lpstr>
      <vt:lpstr>Calibri</vt:lpstr>
      <vt:lpstr>Wingdings</vt:lpstr>
      <vt:lpstr>Office-tema</vt:lpstr>
      <vt:lpstr>PowerPoint-presentasjon</vt:lpstr>
      <vt:lpstr>Folkedikting, mytar og samtidstekstar</vt:lpstr>
      <vt:lpstr>PowerPoint-presentasjon</vt:lpstr>
      <vt:lpstr>PowerPoint-presentasjon</vt:lpstr>
      <vt:lpstr>Kontekstorientert lesemåte</vt:lpstr>
      <vt:lpstr>Forfattarorientert lesemåte</vt:lpstr>
      <vt:lpstr>Kjapt oppsummert</vt:lpstr>
      <vt:lpstr>Korleis finne verdiar i tekstar?</vt:lpstr>
      <vt:lpstr>For ordens skuld: Kva er verdiar i tekstar?</vt:lpstr>
      <vt:lpstr>Korleis finne forteljemåtar i tekstar?</vt:lpstr>
      <vt:lpstr>Kjapt oppsummert</vt:lpstr>
      <vt:lpstr>Å samanlikne ulike tekstar</vt:lpstr>
      <vt:lpstr>Forteljemåtar</vt:lpstr>
      <vt:lpstr>Aktantmodellen</vt:lpstr>
      <vt:lpstr>Eksempel frå Dødslekene</vt:lpstr>
      <vt:lpstr>Hollywoodmodellen</vt:lpstr>
      <vt:lpstr>Eksempel frå Dødslekene</vt:lpstr>
      <vt:lpstr>Obs!</vt:lpstr>
      <vt:lpstr>Kjapt oppsummert</vt:lpstr>
      <vt:lpstr>Verdiar i segner </vt:lpstr>
      <vt:lpstr>Verdiar i eventyr</vt:lpstr>
      <vt:lpstr>Raudhette og ulven</vt:lpstr>
      <vt:lpstr>Kjapt oppsummert</vt:lpstr>
      <vt:lpstr>Kvinner som subjekt og objekt</vt:lpstr>
      <vt:lpstr>Nokre eksempel gjennom tidene</vt:lpstr>
      <vt:lpstr>Segna om Meistar-Jo</vt:lpstr>
      <vt:lpstr>Skylappjenta</vt:lpstr>
      <vt:lpstr>Kjapt oppsummert </vt:lpstr>
      <vt:lpstr>Redningsmannen</vt:lpstr>
      <vt:lpstr>Balder</vt:lpstr>
      <vt:lpstr>Bergtakingsmotivet</vt:lpstr>
      <vt:lpstr>The Matrix</vt:lpstr>
      <vt:lpstr>Kjapt oppsummert</vt:lpstr>
    </vt:vector>
  </TitlesOfParts>
  <Company>Oppland fylkeskommune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Folkedikting, mytar og samtidstekstar</dc:title>
  <dc:creator>kaga1010</dc:creator>
  <cp:lastModifiedBy>Malgorzata Golinska</cp:lastModifiedBy>
  <cp:revision>20</cp:revision>
  <dcterms:created xsi:type="dcterms:W3CDTF">2014-04-10T19:36:46Z</dcterms:created>
  <dcterms:modified xsi:type="dcterms:W3CDTF">2016-01-22T07:41:14Z</dcterms:modified>
</cp:coreProperties>
</file>