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11" r:id="rId2"/>
    <p:sldId id="309" r:id="rId3"/>
    <p:sldId id="310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13.08.2015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Kapittel 13</a:t>
            </a:r>
            <a:br>
              <a:rPr lang="nb-NO" dirty="0" smtClean="0"/>
            </a:br>
            <a:r>
              <a:rPr lang="nb-NO" dirty="0" smtClean="0"/>
              <a:t>Dei nordiske språka</a:t>
            </a:r>
            <a:endParaRPr lang="nb-NO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04" y="1506683"/>
            <a:ext cx="5774392" cy="4525963"/>
          </a:xfrm>
        </p:spPr>
      </p:pic>
    </p:spTree>
    <p:extLst>
      <p:ext uri="{BB962C8B-B14F-4D97-AF65-F5344CB8AC3E}">
        <p14:creationId xmlns:p14="http://schemas.microsoft.com/office/powerpoint/2010/main" val="4029432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Svensk 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84984"/>
          </a:xfrm>
        </p:spPr>
        <p:txBody>
          <a:bodyPr/>
          <a:lstStyle/>
          <a:p>
            <a:r>
              <a:rPr lang="nn-NO" sz="2400" dirty="0" smtClean="0"/>
              <a:t>Nokre bokstavar og bokstavkombinasjonar som vi ikkje nyttar i norsk: </a:t>
            </a:r>
            <a:r>
              <a:rPr lang="nn-NO" sz="2400" dirty="0" err="1" smtClean="0"/>
              <a:t>ck</a:t>
            </a:r>
            <a:r>
              <a:rPr lang="nn-NO" sz="2400" dirty="0" smtClean="0"/>
              <a:t> (</a:t>
            </a:r>
            <a:r>
              <a:rPr lang="nn-NO" sz="2400" i="1" dirty="0" err="1" smtClean="0"/>
              <a:t>klocka</a:t>
            </a:r>
            <a:r>
              <a:rPr lang="nn-NO" sz="2400" dirty="0" smtClean="0"/>
              <a:t>), ä (</a:t>
            </a:r>
            <a:r>
              <a:rPr lang="nn-NO" sz="2400" i="1" dirty="0" err="1" smtClean="0"/>
              <a:t>järn</a:t>
            </a:r>
            <a:r>
              <a:rPr lang="nn-NO" sz="2400" dirty="0" smtClean="0"/>
              <a:t>), ö (</a:t>
            </a:r>
            <a:r>
              <a:rPr lang="nn-NO" sz="2400" i="1" dirty="0" err="1" smtClean="0"/>
              <a:t>överst</a:t>
            </a:r>
            <a:r>
              <a:rPr lang="nn-NO" sz="2400" dirty="0" smtClean="0"/>
              <a:t>), x (</a:t>
            </a:r>
            <a:r>
              <a:rPr lang="nn-NO" sz="2400" i="1" dirty="0" smtClean="0"/>
              <a:t>examen</a:t>
            </a:r>
            <a:r>
              <a:rPr lang="nn-NO" sz="2400" dirty="0" smtClean="0"/>
              <a:t>)</a:t>
            </a:r>
          </a:p>
          <a:p>
            <a:r>
              <a:rPr lang="nn-NO" sz="2400" dirty="0" smtClean="0"/>
              <a:t>To kjønn i substantiv</a:t>
            </a:r>
          </a:p>
          <a:p>
            <a:r>
              <a:rPr lang="nn-NO" sz="2400" dirty="0" smtClean="0"/>
              <a:t>Som i Danmark: eit normaltalemål</a:t>
            </a:r>
          </a:p>
          <a:p>
            <a:r>
              <a:rPr lang="nn-NO" sz="2400" dirty="0" smtClean="0"/>
              <a:t>Svensk i Finland: jamstelt med finsk </a:t>
            </a:r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370" y="3605644"/>
            <a:ext cx="3444329" cy="23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6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Falske vener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nn-NO" sz="2400" dirty="0" smtClean="0"/>
              <a:t>Ord som er like i uttale eller skrift i to språk, men som har ulik tyding</a:t>
            </a:r>
          </a:p>
          <a:p>
            <a:pPr marL="0" indent="0">
              <a:buNone/>
            </a:pPr>
            <a:r>
              <a:rPr lang="nn-NO" sz="2400" dirty="0" smtClean="0"/>
              <a:t>	svensk </a:t>
            </a:r>
            <a:r>
              <a:rPr lang="nn-NO" sz="2400" i="1" dirty="0" err="1" smtClean="0"/>
              <a:t>glass</a:t>
            </a:r>
            <a:r>
              <a:rPr lang="nn-NO" sz="2400" dirty="0" smtClean="0"/>
              <a:t>	=  	norsk </a:t>
            </a:r>
            <a:r>
              <a:rPr lang="nn-NO" sz="2400" i="1" dirty="0" smtClean="0"/>
              <a:t>iskrem</a:t>
            </a:r>
          </a:p>
          <a:p>
            <a:pPr marL="0" indent="0">
              <a:buNone/>
            </a:pPr>
            <a:r>
              <a:rPr lang="nn-NO" sz="2400" i="1" dirty="0"/>
              <a:t>	</a:t>
            </a:r>
            <a:r>
              <a:rPr lang="nn-NO" sz="2400" dirty="0" smtClean="0"/>
              <a:t>dansk </a:t>
            </a:r>
            <a:r>
              <a:rPr lang="nn-NO" sz="2400" i="1" dirty="0" smtClean="0"/>
              <a:t>grine	=	</a:t>
            </a:r>
            <a:r>
              <a:rPr lang="nn-NO" sz="2400" dirty="0" smtClean="0"/>
              <a:t>norsk </a:t>
            </a:r>
            <a:r>
              <a:rPr lang="nn-NO" sz="2400" i="1" dirty="0" smtClean="0"/>
              <a:t>le</a:t>
            </a:r>
          </a:p>
          <a:p>
            <a:pPr marL="0" indent="0">
              <a:buNone/>
            </a:pPr>
            <a:r>
              <a:rPr lang="nn-NO" sz="2400" i="1" dirty="0"/>
              <a:t>	</a:t>
            </a:r>
            <a:r>
              <a:rPr lang="nn-NO" sz="2400" dirty="0" smtClean="0"/>
              <a:t>dansk</a:t>
            </a:r>
            <a:r>
              <a:rPr lang="nn-NO" sz="2400" i="1" dirty="0" smtClean="0"/>
              <a:t> </a:t>
            </a:r>
            <a:r>
              <a:rPr lang="nn-NO" sz="2400" i="1" dirty="0" err="1" smtClean="0"/>
              <a:t>frokost</a:t>
            </a:r>
            <a:r>
              <a:rPr lang="nn-NO" sz="2400" i="1" dirty="0" smtClean="0"/>
              <a:t>	= 	</a:t>
            </a:r>
            <a:r>
              <a:rPr lang="nn-NO" sz="2400" dirty="0" smtClean="0"/>
              <a:t>norsk </a:t>
            </a:r>
            <a:r>
              <a:rPr lang="nn-NO" sz="2400" i="1" dirty="0" smtClean="0"/>
              <a:t>lunsj</a:t>
            </a:r>
          </a:p>
          <a:p>
            <a:pPr marL="0" indent="0">
              <a:buNone/>
            </a:pPr>
            <a:r>
              <a:rPr lang="nn-NO" sz="2400" i="1" dirty="0"/>
              <a:t>	</a:t>
            </a:r>
            <a:r>
              <a:rPr lang="nn-NO" sz="2400" dirty="0" smtClean="0"/>
              <a:t>svensk</a:t>
            </a:r>
            <a:r>
              <a:rPr lang="nn-NO" sz="2400" i="1" dirty="0" smtClean="0"/>
              <a:t> snål	=	</a:t>
            </a:r>
            <a:r>
              <a:rPr lang="nn-NO" sz="2400" dirty="0" smtClean="0"/>
              <a:t>norsk </a:t>
            </a:r>
            <a:r>
              <a:rPr lang="nn-NO" sz="2400" i="1" dirty="0" smtClean="0"/>
              <a:t>gjerrig</a:t>
            </a:r>
            <a:endParaRPr lang="nn-NO" sz="2400" i="1" dirty="0"/>
          </a:p>
        </p:txBody>
      </p:sp>
    </p:spTree>
    <p:extLst>
      <p:ext uri="{BB962C8B-B14F-4D97-AF65-F5344CB8AC3E}">
        <p14:creationId xmlns:p14="http://schemas.microsoft.com/office/powerpoint/2010/main" val="39040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Islandsk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85349"/>
            <a:ext cx="8229600" cy="3699835"/>
          </a:xfrm>
        </p:spPr>
        <p:txBody>
          <a:bodyPr>
            <a:normAutofit/>
          </a:bodyPr>
          <a:lstStyle/>
          <a:p>
            <a:r>
              <a:rPr lang="nn-NO" sz="2400" dirty="0" smtClean="0"/>
              <a:t>Det nordiske språket som har endra seg minst sidan mellomalderen (i skrift)</a:t>
            </a:r>
          </a:p>
          <a:p>
            <a:r>
              <a:rPr lang="nn-NO" sz="2400" dirty="0"/>
              <a:t>Har skriftteikn som vi kjenner frå norrønt: ð, þ</a:t>
            </a:r>
          </a:p>
          <a:p>
            <a:r>
              <a:rPr lang="nn-NO" sz="2400" dirty="0" smtClean="0"/>
              <a:t>Store endringar i uttale sidan norrøn tid</a:t>
            </a:r>
          </a:p>
          <a:p>
            <a:r>
              <a:rPr lang="nn-NO" sz="2400" dirty="0" smtClean="0"/>
              <a:t>Språkleg purisme: omset helst framandord til islandsk</a:t>
            </a:r>
          </a:p>
          <a:p>
            <a:r>
              <a:rPr lang="nn-NO" sz="2400" dirty="0" smtClean="0"/>
              <a:t>Små dialektskilnader </a:t>
            </a:r>
          </a:p>
          <a:p>
            <a:r>
              <a:rPr lang="nn-NO" sz="2400" dirty="0" smtClean="0"/>
              <a:t>Kasusspråk </a:t>
            </a:r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155" y="3799302"/>
            <a:ext cx="3295703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6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Færøysk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lang="nn-NO" sz="2000" dirty="0" smtClean="0"/>
              <a:t>Talemålet er utvikla frå det norrøne språket</a:t>
            </a:r>
          </a:p>
          <a:p>
            <a:r>
              <a:rPr lang="nn-NO" sz="2000" dirty="0" smtClean="0"/>
              <a:t>Kasusspråk</a:t>
            </a:r>
          </a:p>
          <a:p>
            <a:r>
              <a:rPr lang="nn-NO" sz="2000" dirty="0" smtClean="0"/>
              <a:t>Union med Danmark: Sterk dansk påverknad</a:t>
            </a:r>
          </a:p>
          <a:p>
            <a:r>
              <a:rPr lang="nn-NO" sz="2000" dirty="0" smtClean="0"/>
              <a:t>Dansk var undervisningsspråk fram til 1948, framleis sterk stilling</a:t>
            </a:r>
          </a:p>
          <a:p>
            <a:r>
              <a:rPr lang="nn-NO" sz="2000" dirty="0" smtClean="0"/>
              <a:t>Rettskrivinga byggjer på islandsk og norrønt mønster – mange innlån frå dansk og keltisk</a:t>
            </a:r>
          </a:p>
          <a:p>
            <a:pPr marL="0" indent="0">
              <a:buNone/>
            </a:pPr>
            <a:endParaRPr lang="nn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611560" y="652534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65" y="3984194"/>
            <a:ext cx="263617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</a:t>
            </a:r>
            <a:r>
              <a:rPr lang="nb-NO" sz="2800" dirty="0" err="1" smtClean="0"/>
              <a:t>nokre</a:t>
            </a:r>
            <a:r>
              <a:rPr lang="nb-NO" sz="2800" dirty="0" smtClean="0"/>
              <a:t> skilnader mellom norsk, svensk og dansk</a:t>
            </a:r>
          </a:p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</a:t>
            </a:r>
            <a:r>
              <a:rPr lang="nb-NO" sz="2800" dirty="0" err="1" smtClean="0"/>
              <a:t>nokre</a:t>
            </a:r>
            <a:r>
              <a:rPr lang="nb-NO" sz="2800" dirty="0" smtClean="0"/>
              <a:t> likskaper mellom </a:t>
            </a:r>
            <a:r>
              <a:rPr lang="nb-NO" sz="2800" dirty="0" err="1" smtClean="0"/>
              <a:t>dei</a:t>
            </a:r>
            <a:r>
              <a:rPr lang="nb-NO" sz="2800" dirty="0" smtClean="0"/>
              <a:t> tre språka</a:t>
            </a:r>
          </a:p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</a:t>
            </a:r>
            <a:r>
              <a:rPr lang="nb-NO" sz="2800" dirty="0" err="1" smtClean="0"/>
              <a:t>nokre</a:t>
            </a:r>
            <a:r>
              <a:rPr lang="nb-NO" sz="2800" dirty="0" smtClean="0"/>
              <a:t> særtrekk ved kvart av </a:t>
            </a:r>
            <a:r>
              <a:rPr lang="nb-NO" sz="2800" dirty="0" err="1" smtClean="0"/>
              <a:t>dei</a:t>
            </a:r>
            <a:r>
              <a:rPr lang="nb-NO" sz="2800" dirty="0" smtClean="0"/>
              <a:t> nordiske språka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54290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Når las du sist ei avis eller ei bok på svensk eller dansk? </a:t>
            </a:r>
            <a:r>
              <a:rPr lang="nb-NO" dirty="0" err="1" smtClean="0"/>
              <a:t>Såg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film? Eller </a:t>
            </a:r>
            <a:r>
              <a:rPr lang="nb-NO" dirty="0" err="1" smtClean="0"/>
              <a:t>høyrte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poplåt av </a:t>
            </a:r>
            <a:r>
              <a:rPr lang="nb-NO" dirty="0" err="1" smtClean="0"/>
              <a:t>ein</a:t>
            </a:r>
            <a:r>
              <a:rPr lang="nb-NO" dirty="0" smtClean="0"/>
              <a:t> nordisk artist? </a:t>
            </a:r>
            <a:r>
              <a:rPr lang="nb-NO" dirty="0" err="1" smtClean="0"/>
              <a:t>Korleis</a:t>
            </a:r>
            <a:r>
              <a:rPr lang="nb-NO" dirty="0" smtClean="0"/>
              <a:t> opplevde du språket?</a:t>
            </a:r>
          </a:p>
          <a:p>
            <a:r>
              <a:rPr lang="nb-NO" dirty="0" smtClean="0"/>
              <a:t>Kva med færøysk og islandsk?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8569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Språk i Norden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b="1" dirty="0" smtClean="0"/>
              <a:t>Todeling </a:t>
            </a:r>
            <a:r>
              <a:rPr lang="nn-NO" sz="2400" b="1" dirty="0" smtClean="0"/>
              <a:t>av språka i Norden </a:t>
            </a:r>
            <a:endParaRPr lang="nn-NO" sz="2400" b="1" dirty="0" smtClean="0"/>
          </a:p>
          <a:p>
            <a:pPr marL="514350" indent="-514350">
              <a:buAutoNum type="alphaLcPeriod"/>
            </a:pPr>
            <a:r>
              <a:rPr lang="nn-NO" sz="2400" dirty="0" smtClean="0"/>
              <a:t>Nordiske </a:t>
            </a:r>
            <a:r>
              <a:rPr lang="nn-NO" sz="2400" dirty="0" smtClean="0"/>
              <a:t>språk – utvikla frå felles opphav (urnordisk): norsk, svensk, dansk, islandsk, færøysk</a:t>
            </a:r>
          </a:p>
          <a:p>
            <a:pPr marL="514350" indent="-514350">
              <a:buAutoNum type="alphaLcPeriod"/>
            </a:pPr>
            <a:r>
              <a:rPr lang="nn-NO" sz="2400" dirty="0" smtClean="0"/>
              <a:t>Ikkje-nordiske språk – anna opphav: samisk, finsk, grønlandsk, kvensk </a:t>
            </a:r>
            <a:r>
              <a:rPr lang="nn-NO" sz="2400" dirty="0" err="1" smtClean="0"/>
              <a:t>m.fl</a:t>
            </a:r>
            <a:r>
              <a:rPr lang="nn-NO" sz="2400" dirty="0" smtClean="0"/>
              <a:t>. </a:t>
            </a:r>
          </a:p>
          <a:p>
            <a:pPr marL="0" indent="0">
              <a:buNone/>
            </a:pPr>
            <a:r>
              <a:rPr lang="nn-NO" sz="2400" dirty="0" smtClean="0"/>
              <a:t>	I nyare tid: mange innvandrarspråk</a:t>
            </a:r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73" y="4780181"/>
            <a:ext cx="2678915" cy="13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5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Nasjonale minoritetar i Noreg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b="1" dirty="0" smtClean="0"/>
              <a:t>Fem folkegrupper:</a:t>
            </a:r>
          </a:p>
          <a:p>
            <a:pPr marL="0" indent="0">
              <a:buNone/>
            </a:pPr>
            <a:endParaRPr lang="nn-NO" sz="2400" b="1" dirty="0" smtClean="0"/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kvenar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skogfinnane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jødar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rom (sigøynar)</a:t>
            </a:r>
          </a:p>
          <a:p>
            <a:pPr marL="0" indent="0">
              <a:buNone/>
            </a:pPr>
            <a:r>
              <a:rPr lang="nn-NO" sz="2400" dirty="0"/>
              <a:t>	</a:t>
            </a:r>
            <a:r>
              <a:rPr lang="nn-NO" sz="2400" dirty="0" smtClean="0"/>
              <a:t>- romani (tater)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6113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3600" dirty="0" smtClean="0"/>
              <a:t>Politisk og kulturelt fellesskap</a:t>
            </a:r>
            <a:endParaRPr lang="nn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r>
              <a:rPr lang="nn-NO" dirty="0" smtClean="0"/>
              <a:t>Historisk har Norden vore eit fellesskap:</a:t>
            </a:r>
          </a:p>
          <a:p>
            <a:pPr>
              <a:buFontTx/>
              <a:buChar char="-"/>
            </a:pPr>
            <a:r>
              <a:rPr lang="nn-NO" sz="2400" dirty="0" smtClean="0"/>
              <a:t>Finland var i mange år del av Sverige</a:t>
            </a:r>
          </a:p>
          <a:p>
            <a:pPr>
              <a:buFontTx/>
              <a:buChar char="-"/>
            </a:pPr>
            <a:r>
              <a:rPr lang="nn-NO" sz="2400" dirty="0" smtClean="0"/>
              <a:t>Noreg har vore i union med både Sverige og Danmark</a:t>
            </a:r>
          </a:p>
          <a:p>
            <a:pPr>
              <a:buFontTx/>
              <a:buChar char="-"/>
            </a:pPr>
            <a:r>
              <a:rPr lang="nn-NO" sz="2400" dirty="0" smtClean="0"/>
              <a:t>Island, Færøyane og Grønland har vore danske område</a:t>
            </a:r>
          </a:p>
          <a:p>
            <a:pPr>
              <a:buFontTx/>
              <a:buChar char="-"/>
            </a:pPr>
            <a:r>
              <a:rPr lang="nn-NO" sz="2400" dirty="0" smtClean="0"/>
              <a:t>Island vart busett frå Noreg</a:t>
            </a:r>
          </a:p>
          <a:p>
            <a:pPr>
              <a:buFontTx/>
              <a:buChar char="-"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3307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Nabospråkforståing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>
            <a:normAutofit/>
          </a:bodyPr>
          <a:lstStyle/>
          <a:p>
            <a:r>
              <a:rPr lang="nn-NO" sz="2400" dirty="0" smtClean="0"/>
              <a:t>Ungdom i Norden forstår nabospråka dårlegare enn for 40 år sidan</a:t>
            </a:r>
          </a:p>
          <a:p>
            <a:r>
              <a:rPr lang="nn-NO" sz="2400" dirty="0" smtClean="0"/>
              <a:t>Ungdom i Noreg forstår nabospråka betre enn ungdom i Danmark og Sverige</a:t>
            </a:r>
          </a:p>
          <a:p>
            <a:r>
              <a:rPr lang="nn-NO" sz="2400" dirty="0" smtClean="0"/>
              <a:t>Norsk har ordforråd og skrifttradisjon felles med Danmark (unionstida) og uttale til felles med svensk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318871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sz="4000" dirty="0" smtClean="0"/>
              <a:t>Nabospråkforståing</a:t>
            </a:r>
            <a:r>
              <a:rPr lang="nn-NO" dirty="0" smtClean="0"/>
              <a:t>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 smtClean="0"/>
              <a:t>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endParaRPr lang="nn-NO" dirty="0" smtClean="0"/>
          </a:p>
          <a:p>
            <a:pPr marL="0" indent="0">
              <a:buNone/>
            </a:pPr>
            <a:r>
              <a:rPr lang="nn-NO" sz="2600" dirty="0" smtClean="0"/>
              <a:t>Illustrasjon som viser kor godt vi forstod kvarandre i Norden i 1970-åra</a:t>
            </a:r>
            <a:endParaRPr lang="nn-NO" sz="2600" dirty="0"/>
          </a:p>
          <a:p>
            <a:pPr marL="0" indent="0">
              <a:buNone/>
            </a:pPr>
            <a:endParaRPr lang="nn-NO" sz="2600" dirty="0" smtClean="0"/>
          </a:p>
          <a:p>
            <a:pPr marL="0" indent="0">
              <a:buNone/>
            </a:pPr>
            <a:endParaRPr lang="nn-NO" dirty="0"/>
          </a:p>
        </p:txBody>
      </p:sp>
      <p:pic>
        <p:nvPicPr>
          <p:cNvPr id="4" name="Bilde 3" descr="http://eplads.norden.org/nordenssprak/images/fig24_dk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33575"/>
            <a:ext cx="3810000" cy="2990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19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Dansk </a:t>
            </a:r>
            <a:endParaRPr lang="nn-NO" sz="40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>
            <a:normAutofit/>
          </a:bodyPr>
          <a:lstStyle/>
          <a:p>
            <a:r>
              <a:rPr lang="nn-NO" sz="2400" dirty="0" smtClean="0"/>
              <a:t>Større avstand tale-skrift enn i Noreg</a:t>
            </a:r>
          </a:p>
          <a:p>
            <a:r>
              <a:rPr lang="nn-NO" sz="2400" dirty="0" smtClean="0"/>
              <a:t>Mindre toleranse for dialektbruk enn i Noreg</a:t>
            </a:r>
          </a:p>
          <a:p>
            <a:r>
              <a:rPr lang="nn-NO" sz="2400" dirty="0" smtClean="0"/>
              <a:t>Dei mjuke konsonantane (b, d, g): </a:t>
            </a:r>
            <a:r>
              <a:rPr lang="nn-NO" sz="2400" dirty="0" err="1" smtClean="0"/>
              <a:t>båd</a:t>
            </a:r>
            <a:r>
              <a:rPr lang="nn-NO" sz="2400" dirty="0" smtClean="0"/>
              <a:t>, </a:t>
            </a:r>
            <a:r>
              <a:rPr lang="nn-NO" sz="2400" dirty="0" err="1" smtClean="0"/>
              <a:t>skabe</a:t>
            </a:r>
            <a:endParaRPr lang="nn-NO" sz="2400" dirty="0" smtClean="0"/>
          </a:p>
          <a:p>
            <a:r>
              <a:rPr lang="nn-NO" sz="2400" dirty="0" smtClean="0"/>
              <a:t>Talorda: tres = 60 (tre x 20, 20 = </a:t>
            </a:r>
            <a:r>
              <a:rPr lang="nn-NO" sz="2400" dirty="0" err="1" smtClean="0"/>
              <a:t>snes</a:t>
            </a:r>
            <a:r>
              <a:rPr lang="nn-NO" sz="2400" dirty="0" smtClean="0"/>
              <a:t>)</a:t>
            </a:r>
          </a:p>
          <a:p>
            <a:r>
              <a:rPr lang="nn-NO" sz="2400" dirty="0" smtClean="0"/>
              <a:t>Enkel </a:t>
            </a:r>
            <a:r>
              <a:rPr lang="nn-NO" sz="2400" dirty="0" err="1" smtClean="0"/>
              <a:t>bestemming</a:t>
            </a:r>
            <a:r>
              <a:rPr lang="nn-NO" sz="2400" dirty="0" smtClean="0"/>
              <a:t>: </a:t>
            </a:r>
            <a:r>
              <a:rPr lang="nn-NO" sz="2400" i="1" dirty="0" smtClean="0"/>
              <a:t>de små </a:t>
            </a:r>
            <a:r>
              <a:rPr lang="nn-NO" sz="2400" i="1" dirty="0" err="1" smtClean="0"/>
              <a:t>børn</a:t>
            </a:r>
            <a:r>
              <a:rPr lang="nn-NO" sz="2400" i="1" dirty="0" smtClean="0"/>
              <a:t> </a:t>
            </a:r>
            <a:r>
              <a:rPr lang="nn-NO" sz="2400" dirty="0" smtClean="0"/>
              <a:t>(norsk: de små barna)</a:t>
            </a:r>
          </a:p>
          <a:p>
            <a:r>
              <a:rPr lang="nn-NO" sz="2400" dirty="0" smtClean="0"/>
              <a:t>To kjønn i substantiv</a:t>
            </a:r>
            <a:endParaRPr lang="nn-NO" sz="2400" dirty="0"/>
          </a:p>
        </p:txBody>
      </p:sp>
    </p:spTree>
    <p:extLst>
      <p:ext uri="{BB962C8B-B14F-4D97-AF65-F5344CB8AC3E}">
        <p14:creationId xmlns:p14="http://schemas.microsoft.com/office/powerpoint/2010/main" val="23207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43</TotalTime>
  <Words>426</Words>
  <Application>Microsoft Office PowerPoint</Application>
  <PresentationFormat>Skjermfremvisning (4:3)</PresentationFormat>
  <Paragraphs>72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6" baseType="lpstr">
      <vt:lpstr>Arial</vt:lpstr>
      <vt:lpstr>Calibri</vt:lpstr>
      <vt:lpstr>Intertekst_mal</vt:lpstr>
      <vt:lpstr>Kapittel 13 Dei nordiske språka</vt:lpstr>
      <vt:lpstr>Mål</vt:lpstr>
      <vt:lpstr>Førlesing</vt:lpstr>
      <vt:lpstr>Språk i Norden</vt:lpstr>
      <vt:lpstr>Nasjonale minoritetar i Noreg</vt:lpstr>
      <vt:lpstr>Politisk og kulturelt fellesskap</vt:lpstr>
      <vt:lpstr>Nabospråkforståing</vt:lpstr>
      <vt:lpstr>Nabospråkforståing </vt:lpstr>
      <vt:lpstr>Dansk </vt:lpstr>
      <vt:lpstr>Svensk </vt:lpstr>
      <vt:lpstr>Falske vener</vt:lpstr>
      <vt:lpstr>Islandsk</vt:lpstr>
      <vt:lpstr>Færøysk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Astrid Kleiveland</cp:lastModifiedBy>
  <cp:revision>5</cp:revision>
  <dcterms:created xsi:type="dcterms:W3CDTF">2015-08-06T10:17:08Z</dcterms:created>
  <dcterms:modified xsi:type="dcterms:W3CDTF">2015-08-13T09:04:51Z</dcterms:modified>
</cp:coreProperties>
</file>