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2" r:id="rId2"/>
    <p:sldId id="310" r:id="rId3"/>
    <p:sldId id="311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1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Kapittel 14</a:t>
            </a:r>
            <a:br>
              <a:rPr lang="nb-NO" dirty="0" smtClean="0"/>
            </a:br>
            <a:r>
              <a:rPr lang="nb-NO" dirty="0" smtClean="0"/>
              <a:t>Samisk språk og kultur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476" y="1558636"/>
            <a:ext cx="4071047" cy="4525963"/>
          </a:xfrm>
        </p:spPr>
      </p:pic>
    </p:spTree>
    <p:extLst>
      <p:ext uri="{BB962C8B-B14F-4D97-AF65-F5344CB8AC3E}">
        <p14:creationId xmlns:p14="http://schemas.microsoft.com/office/powerpoint/2010/main" val="121920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Språket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Eit finsk-ugrisk språk</a:t>
            </a:r>
          </a:p>
          <a:p>
            <a:r>
              <a:rPr lang="nn-NO" sz="2400" dirty="0" smtClean="0"/>
              <a:t>Kan delast i ti dialektar</a:t>
            </a:r>
          </a:p>
          <a:p>
            <a:r>
              <a:rPr lang="nn-NO" sz="2400" dirty="0" smtClean="0"/>
              <a:t>Mest brukte samiske språk: nordsamisk (</a:t>
            </a:r>
            <a:r>
              <a:rPr lang="nn-NO" sz="2400" dirty="0" err="1" smtClean="0"/>
              <a:t>ca</a:t>
            </a:r>
            <a:r>
              <a:rPr lang="nn-NO" sz="2400" dirty="0" smtClean="0"/>
              <a:t> 90 % ), sørsamisk, </a:t>
            </a:r>
            <a:r>
              <a:rPr lang="nn-NO" sz="2400" dirty="0" err="1" smtClean="0"/>
              <a:t>lulesamisk</a:t>
            </a:r>
            <a:endParaRPr lang="nn-NO" sz="2400" dirty="0" smtClean="0"/>
          </a:p>
          <a:p>
            <a:r>
              <a:rPr lang="nn-NO" sz="2400" dirty="0" smtClean="0"/>
              <a:t>Eit kasusspråk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055" y="4069772"/>
            <a:ext cx="2916000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Samisk i dag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1987: Sametinget</a:t>
            </a:r>
          </a:p>
          <a:p>
            <a:endParaRPr lang="nn-NO" sz="2400" dirty="0"/>
          </a:p>
          <a:p>
            <a:r>
              <a:rPr lang="nn-NO" sz="2400" dirty="0" smtClean="0"/>
              <a:t>Grunnlova § 110 A (vedtatt 1988)</a:t>
            </a:r>
          </a:p>
          <a:p>
            <a:pPr marL="0" indent="0">
              <a:buNone/>
            </a:pPr>
            <a:r>
              <a:rPr lang="nn-NO" sz="2400" dirty="0" smtClean="0"/>
              <a:t>	</a:t>
            </a:r>
            <a:r>
              <a:rPr lang="nn-NO" sz="2400" i="1" dirty="0" smtClean="0"/>
              <a:t>Det </a:t>
            </a:r>
            <a:r>
              <a:rPr lang="nn-NO" sz="2400" i="1" dirty="0" err="1"/>
              <a:t>påligger</a:t>
            </a:r>
            <a:r>
              <a:rPr lang="nn-NO" sz="2400" i="1" dirty="0"/>
              <a:t> statens myndigheter å legge </a:t>
            </a:r>
            <a:r>
              <a:rPr lang="nn-NO" sz="2400" i="1" dirty="0" err="1"/>
              <a:t>forholdene</a:t>
            </a:r>
            <a:r>
              <a:rPr lang="nn-NO" sz="2400" i="1" dirty="0"/>
              <a:t> til </a:t>
            </a:r>
            <a:r>
              <a:rPr lang="nn-NO" sz="2400" i="1" dirty="0" smtClean="0"/>
              <a:t>	rette </a:t>
            </a:r>
            <a:r>
              <a:rPr lang="nn-NO" sz="2400" i="1" dirty="0"/>
              <a:t>for at den samiske folkegruppe kan sikre og utvikle </a:t>
            </a:r>
            <a:r>
              <a:rPr lang="nn-NO" sz="2400" i="1" dirty="0" smtClean="0"/>
              <a:t>	sitt </a:t>
            </a:r>
            <a:r>
              <a:rPr lang="nn-NO" sz="2400" i="1" dirty="0"/>
              <a:t>språk, sin kultur og sitt samfunnsliv</a:t>
            </a:r>
            <a:r>
              <a:rPr lang="nn-NO" sz="2400" i="1" dirty="0" smtClean="0"/>
              <a:t>.</a:t>
            </a:r>
          </a:p>
          <a:p>
            <a:endParaRPr lang="nn-NO" sz="2400" dirty="0" smtClean="0"/>
          </a:p>
          <a:p>
            <a:r>
              <a:rPr lang="nn-NO" sz="2400" dirty="0"/>
              <a:t> </a:t>
            </a:r>
            <a:r>
              <a:rPr lang="nn-NO" sz="2400" dirty="0" smtClean="0"/>
              <a:t>1990: Noreg godkjenner samane som eit urfolk</a:t>
            </a:r>
            <a:endParaRPr lang="nn-NO" sz="2400" dirty="0"/>
          </a:p>
          <a:p>
            <a:pPr marL="457200" lvl="1" indent="0">
              <a:buNone/>
            </a:pPr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165702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Tradisjonell samisk kultur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err="1" smtClean="0"/>
              <a:t>Duodji</a:t>
            </a:r>
            <a:r>
              <a:rPr lang="nn-NO" sz="2400" dirty="0" smtClean="0"/>
              <a:t> – husflid og kunsthandverk</a:t>
            </a:r>
          </a:p>
          <a:p>
            <a:r>
              <a:rPr lang="nn-NO" sz="2400" dirty="0" smtClean="0"/>
              <a:t>Religionen – animistisk, </a:t>
            </a:r>
            <a:r>
              <a:rPr lang="nn-NO" sz="2400" dirty="0" err="1" smtClean="0"/>
              <a:t>sjamanistisk</a:t>
            </a:r>
            <a:r>
              <a:rPr lang="nn-NO" sz="2400" dirty="0" smtClean="0"/>
              <a:t>, polyteistisk</a:t>
            </a:r>
          </a:p>
          <a:p>
            <a:r>
              <a:rPr lang="nn-NO" sz="2400" dirty="0" smtClean="0"/>
              <a:t>Joik -  ein av dei eldste musikktradisjonane i Europa</a:t>
            </a:r>
          </a:p>
          <a:p>
            <a:r>
              <a:rPr lang="nn-NO" sz="2400" dirty="0" smtClean="0"/>
              <a:t>Munnleg forteljekunst – formidling av tradisjonsstoff</a:t>
            </a:r>
          </a:p>
          <a:p>
            <a:endParaRPr lang="nn-NO" sz="24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38" y="3740727"/>
            <a:ext cx="1453524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3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Litteraturen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Ein ung skriftkultur</a:t>
            </a:r>
          </a:p>
          <a:p>
            <a:r>
              <a:rPr lang="nn-NO" sz="2400" dirty="0" smtClean="0"/>
              <a:t>Første bok på samisk: </a:t>
            </a:r>
            <a:r>
              <a:rPr lang="nn-NO" sz="2400" i="1" dirty="0" smtClean="0"/>
              <a:t>En </a:t>
            </a:r>
            <a:r>
              <a:rPr lang="nn-NO" sz="2400" i="1" dirty="0" err="1" smtClean="0"/>
              <a:t>beretning</a:t>
            </a:r>
            <a:r>
              <a:rPr lang="nn-NO" sz="2400" i="1" dirty="0" smtClean="0"/>
              <a:t> om </a:t>
            </a:r>
            <a:r>
              <a:rPr lang="nn-NO" sz="2400" i="1" dirty="0" err="1" smtClean="0"/>
              <a:t>samene</a:t>
            </a:r>
            <a:r>
              <a:rPr lang="nn-NO" sz="2400" dirty="0" smtClean="0"/>
              <a:t> (1910) av Johan Turi</a:t>
            </a:r>
          </a:p>
          <a:p>
            <a:r>
              <a:rPr lang="nn-NO" sz="2400" dirty="0" smtClean="0"/>
              <a:t>Første roman: </a:t>
            </a:r>
            <a:r>
              <a:rPr lang="nn-NO" sz="2400" i="1" dirty="0"/>
              <a:t>D</a:t>
            </a:r>
            <a:r>
              <a:rPr lang="nn-NO" sz="2400" i="1" dirty="0" smtClean="0"/>
              <a:t>aggry </a:t>
            </a:r>
            <a:r>
              <a:rPr lang="nn-NO" sz="2400" dirty="0" smtClean="0"/>
              <a:t>(1912) av Anders Larsen</a:t>
            </a:r>
          </a:p>
          <a:p>
            <a:r>
              <a:rPr lang="nn-NO" sz="2400" dirty="0" smtClean="0"/>
              <a:t>Første barnebok: </a:t>
            </a:r>
            <a:r>
              <a:rPr lang="nn-NO" sz="2400" i="1" dirty="0" err="1" smtClean="0"/>
              <a:t>Ammul</a:t>
            </a:r>
            <a:r>
              <a:rPr lang="nn-NO" sz="2400" i="1" dirty="0" smtClean="0"/>
              <a:t> og den blå </a:t>
            </a:r>
            <a:r>
              <a:rPr lang="nn-NO" sz="2400" i="1" dirty="0" err="1" smtClean="0"/>
              <a:t>kusinen</a:t>
            </a:r>
            <a:r>
              <a:rPr lang="nn-NO" sz="2400" dirty="0" smtClean="0"/>
              <a:t> (1976) av Marry </a:t>
            </a:r>
            <a:r>
              <a:rPr lang="nn-NO" sz="2400" dirty="0" err="1" smtClean="0"/>
              <a:t>Aslakdatter</a:t>
            </a:r>
            <a:r>
              <a:rPr lang="nn-NO" sz="2400" dirty="0" smtClean="0"/>
              <a:t> Somby</a:t>
            </a:r>
          </a:p>
          <a:p>
            <a:r>
              <a:rPr lang="nn-NO" sz="2400" dirty="0" smtClean="0"/>
              <a:t>1991: Nordisk råds litteraturpris til Nils-Aslak Valkeapää for </a:t>
            </a:r>
            <a:r>
              <a:rPr lang="nn-NO" sz="2400" i="1" dirty="0" smtClean="0"/>
              <a:t>Solen, min far.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10969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Musikk og film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Mari Boine (f. 1960) er den mest kjende samisk kunstnaren i vår tid: musikar inspirert av joik og ulike folkemusikktradisjonar, med tydeleg politisk bodskap i mange av tekstane</a:t>
            </a:r>
          </a:p>
          <a:p>
            <a:r>
              <a:rPr lang="nn-NO" sz="2400" dirty="0" smtClean="0"/>
              <a:t>Filmen </a:t>
            </a:r>
            <a:r>
              <a:rPr lang="nn-NO" sz="2400" i="1" dirty="0" err="1" smtClean="0"/>
              <a:t>Veiviseren</a:t>
            </a:r>
            <a:r>
              <a:rPr lang="nn-NO" sz="2400" i="1" dirty="0" smtClean="0"/>
              <a:t>, </a:t>
            </a:r>
            <a:r>
              <a:rPr lang="nn-NO" sz="2400" dirty="0" smtClean="0"/>
              <a:t>regi Nils Gaup, vart nominert til Oscar i 1987.</a:t>
            </a:r>
          </a:p>
          <a:p>
            <a:r>
              <a:rPr lang="nn-NO" sz="2400" dirty="0" smtClean="0"/>
              <a:t>Filmen </a:t>
            </a:r>
            <a:r>
              <a:rPr lang="nn-NO" sz="2400" i="1" dirty="0" smtClean="0"/>
              <a:t>Kautokeino-opprøret</a:t>
            </a:r>
            <a:r>
              <a:rPr lang="nn-NO" sz="2400" dirty="0" smtClean="0"/>
              <a:t> frå 2008, regi Nils Gaup, byggjer på eit opprør mot styresmakter og handelsmenn i Kautokeino i 1852.</a:t>
            </a:r>
            <a:endParaRPr lang="nn-NO" sz="24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83568" y="5517232"/>
            <a:ext cx="7848872" cy="108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59909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</a:t>
            </a:r>
            <a:r>
              <a:rPr lang="nb-NO" sz="2400" dirty="0" err="1" smtClean="0"/>
              <a:t>hovudtrekk</a:t>
            </a:r>
            <a:r>
              <a:rPr lang="nb-NO" sz="2400" dirty="0" smtClean="0"/>
              <a:t> ved samisk kultur</a:t>
            </a:r>
          </a:p>
          <a:p>
            <a:r>
              <a:rPr lang="nb-NO" sz="2400" dirty="0" smtClean="0"/>
              <a:t>Forklare kva som ligg i omgrepet fornorsking</a:t>
            </a:r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fornorskingspolitikken vart gjennomført i Sápmi </a:t>
            </a:r>
            <a:r>
              <a:rPr lang="nb-NO" sz="2400" dirty="0" err="1" smtClean="0"/>
              <a:t>frå</a:t>
            </a:r>
            <a:r>
              <a:rPr lang="nb-NO" sz="2400" dirty="0" smtClean="0"/>
              <a:t> 1700-talet til 1980</a:t>
            </a:r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</a:t>
            </a:r>
            <a:r>
              <a:rPr lang="nb-NO" sz="2400" dirty="0" err="1" smtClean="0"/>
              <a:t>konsekvensar</a:t>
            </a:r>
            <a:r>
              <a:rPr lang="nb-NO" sz="2400" dirty="0" smtClean="0"/>
              <a:t> av </a:t>
            </a:r>
            <a:r>
              <a:rPr lang="nb-NO" sz="2400" dirty="0" err="1" smtClean="0"/>
              <a:t>forsnorskingspolitikken</a:t>
            </a:r>
            <a:endParaRPr lang="nb-NO" sz="2400" dirty="0" smtClean="0"/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</a:t>
            </a:r>
            <a:r>
              <a:rPr lang="nb-NO" sz="2400" dirty="0" err="1" smtClean="0"/>
              <a:t>hovudtrekk</a:t>
            </a:r>
            <a:r>
              <a:rPr lang="nb-NO" sz="2400" dirty="0" smtClean="0"/>
              <a:t> ved samisk språk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4987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Kva </a:t>
            </a:r>
            <a:r>
              <a:rPr lang="nb-NO" dirty="0" err="1" smtClean="0"/>
              <a:t>assosiasjonar</a:t>
            </a:r>
            <a:r>
              <a:rPr lang="nb-NO" dirty="0" smtClean="0"/>
              <a:t> har du til omgrepet samisk?</a:t>
            </a:r>
          </a:p>
          <a:p>
            <a:r>
              <a:rPr lang="nb-NO" dirty="0" smtClean="0"/>
              <a:t>Kva meiner vi med </a:t>
            </a:r>
            <a:r>
              <a:rPr lang="nb-NO" smtClean="0"/>
              <a:t>omgrepet urfolk?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306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Sápmi - Sameland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/>
          </a:bodyPr>
          <a:lstStyle/>
          <a:p>
            <a:r>
              <a:rPr lang="nn-NO" sz="2400" dirty="0" smtClean="0"/>
              <a:t>Det geografiske området der det har budd samar så langt tilbake vi veit om</a:t>
            </a:r>
          </a:p>
          <a:p>
            <a:r>
              <a:rPr lang="nn-NO" sz="2400" dirty="0" smtClean="0"/>
              <a:t>Eit område på tvers av nasjonsgrenser: deler av Noreg, Sverige, Finland og Russland</a:t>
            </a:r>
          </a:p>
          <a:p>
            <a:r>
              <a:rPr lang="nn-NO" sz="2400" dirty="0" smtClean="0"/>
              <a:t>Samane er eit urfolk = har budd i eit geografisk område sidan før nasjonalstatane vart til</a:t>
            </a:r>
          </a:p>
          <a:p>
            <a:r>
              <a:rPr lang="nn-NO" sz="2400" dirty="0" smtClean="0"/>
              <a:t>Eldste skriftlege kjelde på samisk: 1595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401092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Fornorsking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>
            <a:normAutofit/>
          </a:bodyPr>
          <a:lstStyle/>
          <a:p>
            <a:r>
              <a:rPr lang="nn-NO" sz="2400" dirty="0" smtClean="0"/>
              <a:t>Systematisk arbeid for å erstatte samisk med norsk språk</a:t>
            </a:r>
          </a:p>
          <a:p>
            <a:r>
              <a:rPr lang="nn-NO" sz="2400" dirty="0" smtClean="0"/>
              <a:t>1700-talet: både samisk og norsk vart brukt i opplæring og i misjonsarbeid</a:t>
            </a:r>
          </a:p>
          <a:p>
            <a:r>
              <a:rPr lang="nn-NO" sz="2400" dirty="0" smtClean="0"/>
              <a:t>Andre halvdel av 1800-talet: skjerpa fornorsking</a:t>
            </a:r>
          </a:p>
          <a:p>
            <a:r>
              <a:rPr lang="nn-NO" sz="2400" dirty="0" smtClean="0"/>
              <a:t>Finnefondet 1851: økonomisk støtte til fornorskingsarbeidet</a:t>
            </a:r>
          </a:p>
          <a:p>
            <a:r>
              <a:rPr lang="nn-NO" sz="2400" dirty="0" smtClean="0"/>
              <a:t>1898: berre norsk i opplæringa, ikkje lov å snakke samisk (eller kvensk) i skulen</a:t>
            </a:r>
          </a:p>
          <a:p>
            <a:endParaRPr lang="nn-NO" sz="2400" dirty="0" smtClean="0"/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85626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Fornorsking </a:t>
            </a:r>
            <a:r>
              <a:rPr lang="nn-NO" sz="2800" dirty="0" smtClean="0"/>
              <a:t>(framhald)</a:t>
            </a:r>
            <a:endParaRPr lang="nn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/>
          <a:lstStyle/>
          <a:p>
            <a:r>
              <a:rPr lang="nn-NO" sz="2400" dirty="0"/>
              <a:t>Sentralt verkemiddel: skuleinternata der det ikkje var lov til å snakke samisk</a:t>
            </a:r>
          </a:p>
          <a:p>
            <a:r>
              <a:rPr lang="nn-NO" sz="2400" dirty="0"/>
              <a:t>Fornorskinga galdt ikkje berre språk, men også kulturelle ytringar, samværsformer, religion, verdiar, normer</a:t>
            </a:r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691" y="3574404"/>
            <a:ext cx="3287493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6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Fornorskinga - årsaker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Religiøse argument: berre norsk kunne brukast i forkynning</a:t>
            </a:r>
          </a:p>
          <a:p>
            <a:r>
              <a:rPr lang="nn-NO" sz="2400" dirty="0" smtClean="0"/>
              <a:t>Norsk nasjonsbygging på 1800-talet: samisk høvde ikkje inn i førestillingane om det norske</a:t>
            </a:r>
          </a:p>
          <a:p>
            <a:r>
              <a:rPr lang="nn-NO" sz="2400" dirty="0" smtClean="0"/>
              <a:t>Eit hierarkisk syn på kulturar: nokre kulturar var overlegne, andre var mindreverdige</a:t>
            </a:r>
          </a:p>
          <a:p>
            <a:r>
              <a:rPr lang="nn-NO" sz="2400" dirty="0" smtClean="0"/>
              <a:t>«Den finske fare»: stor innvandring frå Finland, måtte demme opp for påverknaden frå utlandet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14142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1900-talet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Fornorskingspolitikken overfor Sameland heldt fram til etter andre verdskrigen.</a:t>
            </a:r>
          </a:p>
          <a:p>
            <a:r>
              <a:rPr lang="nn-NO" sz="2400" dirty="0" err="1" smtClean="0"/>
              <a:t>Altasaka</a:t>
            </a:r>
            <a:r>
              <a:rPr lang="nn-NO" sz="2400" dirty="0" smtClean="0"/>
              <a:t> 1979-1981 vart eit vendepunkt: protest mot utbygging av Alta-Kautokeino-vassdraget</a:t>
            </a:r>
          </a:p>
          <a:p>
            <a:pPr marL="0" indent="0">
              <a:buNone/>
            </a:pP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6714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Fornorskingsskadar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Språk og identitet er knytt nært saman: nedvurdering av språk = nedvurdering av brukaren</a:t>
            </a:r>
          </a:p>
          <a:p>
            <a:r>
              <a:rPr lang="nn-NO" sz="2400" dirty="0" smtClean="0"/>
              <a:t>Mange skifte språk – i dag er fleire av dei samiske språka utryddings-truga</a:t>
            </a:r>
          </a:p>
          <a:p>
            <a:r>
              <a:rPr lang="nn-NO" sz="2400" dirty="0" smtClean="0"/>
              <a:t>Skam og sosial mindreverdskjensle</a:t>
            </a:r>
          </a:p>
          <a:p>
            <a:r>
              <a:rPr lang="nn-NO" sz="2400" dirty="0" smtClean="0"/>
              <a:t>Mangelfull og dårleg opplæring </a:t>
            </a:r>
          </a:p>
          <a:p>
            <a:r>
              <a:rPr lang="nn-NO" sz="2400" dirty="0" smtClean="0"/>
              <a:t>Framande overfor eigen kultur og kulturell arv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108963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8</TotalTime>
  <Words>530</Words>
  <Application>Microsoft Office PowerPoint</Application>
  <PresentationFormat>Skjermfremvisning (4:3)</PresentationFormat>
  <Paragraphs>65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Arial</vt:lpstr>
      <vt:lpstr>Calibri</vt:lpstr>
      <vt:lpstr>Intertekst_mal</vt:lpstr>
      <vt:lpstr>Kapittel 14 Samisk språk og kultur</vt:lpstr>
      <vt:lpstr>Mål</vt:lpstr>
      <vt:lpstr>Førlesing</vt:lpstr>
      <vt:lpstr>Sápmi - Sameland</vt:lpstr>
      <vt:lpstr>Fornorsking</vt:lpstr>
      <vt:lpstr>Fornorsking (framhald)</vt:lpstr>
      <vt:lpstr>Fornorskinga - årsaker</vt:lpstr>
      <vt:lpstr>1900-talet</vt:lpstr>
      <vt:lpstr>Fornorskingsskadar</vt:lpstr>
      <vt:lpstr>Språket</vt:lpstr>
      <vt:lpstr>Samisk i dag</vt:lpstr>
      <vt:lpstr>Tradisjonell samisk kultur</vt:lpstr>
      <vt:lpstr>Litteraturen</vt:lpstr>
      <vt:lpstr>Musikk og film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Astrid Kleiveland</cp:lastModifiedBy>
  <cp:revision>4</cp:revision>
  <dcterms:created xsi:type="dcterms:W3CDTF">2015-08-06T10:28:54Z</dcterms:created>
  <dcterms:modified xsi:type="dcterms:W3CDTF">2015-08-13T09:10:17Z</dcterms:modified>
</cp:coreProperties>
</file>