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B9C7-4A36-443B-9A4A-543C6C619ED0}" type="datetimeFigureOut">
              <a:rPr lang="nb-NO" smtClean="0"/>
              <a:t>22.01.2016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2B6-386C-4D43-BE13-0D344E9B6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857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B9C7-4A36-443B-9A4A-543C6C619ED0}" type="datetimeFigureOut">
              <a:rPr lang="nb-NO" smtClean="0"/>
              <a:t>22.01.2016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2B6-386C-4D43-BE13-0D344E9B6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9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B9C7-4A36-443B-9A4A-543C6C619ED0}" type="datetimeFigureOut">
              <a:rPr lang="nb-NO" smtClean="0"/>
              <a:t>22.01.2016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2B6-386C-4D43-BE13-0D344E9B6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185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B9C7-4A36-443B-9A4A-543C6C619ED0}" type="datetimeFigureOut">
              <a:rPr lang="nb-NO" smtClean="0"/>
              <a:t>22.01.2016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2B6-386C-4D43-BE13-0D344E9B6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B9C7-4A36-443B-9A4A-543C6C619ED0}" type="datetimeFigureOut">
              <a:rPr lang="nb-NO" smtClean="0"/>
              <a:t>22.01.2016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2B6-386C-4D43-BE13-0D344E9B6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4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B9C7-4A36-443B-9A4A-543C6C619ED0}" type="datetimeFigureOut">
              <a:rPr lang="nb-NO" smtClean="0"/>
              <a:t>22.01.2016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2B6-386C-4D43-BE13-0D344E9B6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583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B9C7-4A36-443B-9A4A-543C6C619ED0}" type="datetimeFigureOut">
              <a:rPr lang="nb-NO" smtClean="0"/>
              <a:t>22.01.2016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2B6-386C-4D43-BE13-0D344E9B6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2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B9C7-4A36-443B-9A4A-543C6C619ED0}" type="datetimeFigureOut">
              <a:rPr lang="nb-NO" smtClean="0"/>
              <a:t>22.01.2016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2B6-386C-4D43-BE13-0D344E9B6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89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B9C7-4A36-443B-9A4A-543C6C619ED0}" type="datetimeFigureOut">
              <a:rPr lang="nb-NO" smtClean="0"/>
              <a:t>22.01.2016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2B6-386C-4D43-BE13-0D344E9B6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02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B9C7-4A36-443B-9A4A-543C6C619ED0}" type="datetimeFigureOut">
              <a:rPr lang="nb-NO" smtClean="0"/>
              <a:t>22.01.2016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2B6-386C-4D43-BE13-0D344E9B6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148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B9C7-4A36-443B-9A4A-543C6C619ED0}" type="datetimeFigureOut">
              <a:rPr lang="nb-NO" smtClean="0"/>
              <a:t>22.01.2016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72B6-386C-4D43-BE13-0D344E9B6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799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4B9C7-4A36-443B-9A4A-543C6C619ED0}" type="datetimeFigureOut">
              <a:rPr lang="nb-NO" smtClean="0"/>
              <a:t>22.01.2016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572B6-386C-4D43-BE13-0D344E9B6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31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" y="0"/>
            <a:ext cx="9140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1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Arketypane</a:t>
            </a:r>
            <a:r>
              <a:rPr lang="nb-NO" b="1" dirty="0" smtClean="0"/>
              <a:t> og eventyra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Menneska forstår verda gjennom </a:t>
            </a:r>
            <a:r>
              <a:rPr lang="nb-NO" sz="2400" dirty="0" err="1" smtClean="0"/>
              <a:t>arketypane</a:t>
            </a:r>
            <a:endParaRPr lang="nb-NO" sz="2400" dirty="0" smtClean="0"/>
          </a:p>
          <a:p>
            <a:r>
              <a:rPr lang="nb-NO" sz="2400" dirty="0" smtClean="0"/>
              <a:t>Eventyra er symbolske og arketypiske </a:t>
            </a:r>
            <a:r>
              <a:rPr lang="nb-NO" sz="2400" dirty="0" err="1" smtClean="0"/>
              <a:t>forteljingar</a:t>
            </a:r>
            <a:r>
              <a:rPr lang="nb-NO" sz="2400" dirty="0" smtClean="0"/>
              <a:t> som kan hjelpe menneske i utviklinga</a:t>
            </a:r>
          </a:p>
          <a:p>
            <a:pPr lvl="1"/>
            <a:r>
              <a:rPr lang="nb-NO" sz="2400" dirty="0" err="1" smtClean="0"/>
              <a:t>Fortel</a:t>
            </a:r>
            <a:r>
              <a:rPr lang="nb-NO" sz="2400" dirty="0" smtClean="0"/>
              <a:t> oss </a:t>
            </a:r>
            <a:r>
              <a:rPr lang="nb-NO" sz="2400" dirty="0" err="1" smtClean="0"/>
              <a:t>korleis</a:t>
            </a:r>
            <a:r>
              <a:rPr lang="nb-NO" sz="2400" dirty="0" smtClean="0"/>
              <a:t> vi kan overvinne fare</a:t>
            </a:r>
          </a:p>
          <a:p>
            <a:pPr lvl="1"/>
            <a:r>
              <a:rPr lang="nb-NO" sz="2400" dirty="0" err="1"/>
              <a:t>k</a:t>
            </a:r>
            <a:r>
              <a:rPr lang="nb-NO" sz="2400" dirty="0" err="1" smtClean="0"/>
              <a:t>orleis</a:t>
            </a:r>
            <a:r>
              <a:rPr lang="nb-NO" sz="2400" dirty="0" smtClean="0"/>
              <a:t> vi kan </a:t>
            </a:r>
            <a:r>
              <a:rPr lang="nb-NO" sz="2400" dirty="0" err="1" smtClean="0"/>
              <a:t>frigjera</a:t>
            </a:r>
            <a:r>
              <a:rPr lang="nb-NO" sz="2400" dirty="0" smtClean="0"/>
              <a:t> oss, bli sjølvstendige</a:t>
            </a:r>
          </a:p>
          <a:p>
            <a:pPr lvl="1"/>
            <a:r>
              <a:rPr lang="nb-NO" sz="2400" dirty="0"/>
              <a:t>k</a:t>
            </a:r>
            <a:r>
              <a:rPr lang="nb-NO" sz="2400" dirty="0" smtClean="0"/>
              <a:t>va vi må passe oss for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Barnelitteratur?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Eventyra er enkle og stiliserte med klare </a:t>
            </a:r>
            <a:r>
              <a:rPr lang="nb-NO" sz="2400" dirty="0" err="1" smtClean="0"/>
              <a:t>kontrastar</a:t>
            </a:r>
            <a:r>
              <a:rPr lang="nb-NO" sz="2400" dirty="0" smtClean="0"/>
              <a:t>: </a:t>
            </a:r>
          </a:p>
          <a:p>
            <a:pPr lvl="1"/>
            <a:r>
              <a:rPr lang="nb-NO" sz="2400" dirty="0" smtClean="0"/>
              <a:t>Rett/ gale</a:t>
            </a:r>
          </a:p>
          <a:p>
            <a:pPr lvl="1"/>
            <a:r>
              <a:rPr lang="nb-NO" sz="2400" dirty="0" smtClean="0"/>
              <a:t>Stygg/ pen</a:t>
            </a:r>
          </a:p>
          <a:p>
            <a:pPr lvl="1"/>
            <a:r>
              <a:rPr lang="nb-NO" sz="2400" dirty="0" smtClean="0"/>
              <a:t>Slem/ snill</a:t>
            </a:r>
          </a:p>
          <a:p>
            <a:pPr lvl="1"/>
            <a:r>
              <a:rPr lang="nb-NO" sz="2400" dirty="0" smtClean="0"/>
              <a:t>Rik/ fattig</a:t>
            </a:r>
          </a:p>
          <a:p>
            <a:pPr marL="457200" lvl="1" indent="0">
              <a:buNone/>
            </a:pPr>
            <a:r>
              <a:rPr lang="nb-NO" sz="2400" dirty="0" smtClean="0">
                <a:sym typeface="Wingdings" panose="05000000000000000000" pitchFamily="2" charset="2"/>
              </a:rPr>
              <a:t></a:t>
            </a:r>
            <a:r>
              <a:rPr lang="nb-NO" sz="2400" dirty="0" err="1" smtClean="0">
                <a:sym typeface="Wingdings" panose="05000000000000000000" pitchFamily="2" charset="2"/>
              </a:rPr>
              <a:t>Eignar</a:t>
            </a:r>
            <a:r>
              <a:rPr lang="nb-NO" sz="2400" dirty="0" smtClean="0">
                <a:sym typeface="Wingdings" panose="05000000000000000000" pitchFamily="2" charset="2"/>
              </a:rPr>
              <a:t> seg for formidling til barn. Barn kan </a:t>
            </a:r>
            <a:r>
              <a:rPr lang="nb-NO" sz="2400" dirty="0" err="1" smtClean="0">
                <a:sym typeface="Wingdings" panose="05000000000000000000" pitchFamily="2" charset="2"/>
              </a:rPr>
              <a:t>ikkje</a:t>
            </a:r>
            <a:r>
              <a:rPr lang="nb-NO" sz="2400" dirty="0" smtClean="0">
                <a:sym typeface="Wingdings" panose="05000000000000000000" pitchFamily="2" charset="2"/>
              </a:rPr>
              <a:t> tolke, men forstår </a:t>
            </a:r>
            <a:r>
              <a:rPr lang="nb-NO" sz="2400" dirty="0" err="1" smtClean="0">
                <a:sym typeface="Wingdings" panose="05000000000000000000" pitchFamily="2" charset="2"/>
              </a:rPr>
              <a:t>bodskapen</a:t>
            </a:r>
            <a:r>
              <a:rPr lang="nb-NO" sz="2400" dirty="0" smtClean="0">
                <a:sym typeface="Wingdings" panose="05000000000000000000" pitchFamily="2" charset="2"/>
              </a:rPr>
              <a:t> fordi </a:t>
            </a:r>
            <a:r>
              <a:rPr lang="nb-NO" sz="2400" dirty="0" err="1" smtClean="0">
                <a:sym typeface="Wingdings" panose="05000000000000000000" pitchFamily="2" charset="2"/>
              </a:rPr>
              <a:t>arketypane</a:t>
            </a:r>
            <a:r>
              <a:rPr lang="nb-NO" sz="2400" dirty="0" smtClean="0">
                <a:sym typeface="Wingdings" panose="05000000000000000000" pitchFamily="2" charset="2"/>
              </a:rPr>
              <a:t> er nedfelte i </a:t>
            </a:r>
            <a:r>
              <a:rPr lang="nb-NO" sz="2400" dirty="0" err="1" smtClean="0">
                <a:sym typeface="Wingdings" panose="05000000000000000000" pitchFamily="2" charset="2"/>
              </a:rPr>
              <a:t>dei</a:t>
            </a:r>
            <a:r>
              <a:rPr lang="nb-NO" sz="2400" dirty="0" smtClean="0">
                <a:sym typeface="Wingdings" panose="05000000000000000000" pitchFamily="2" charset="2"/>
              </a:rPr>
              <a:t>. </a:t>
            </a:r>
          </a:p>
          <a:p>
            <a:pPr lvl="1">
              <a:buFont typeface="Wingdings"/>
              <a:buChar char="à"/>
            </a:pPr>
            <a:r>
              <a:rPr lang="nb-NO" sz="2400" dirty="0" smtClean="0">
                <a:sym typeface="Wingdings" panose="05000000000000000000" pitchFamily="2" charset="2"/>
              </a:rPr>
              <a:t>Barn vil bruke eventyra for å </a:t>
            </a:r>
            <a:r>
              <a:rPr lang="nb-NO" sz="2400" dirty="0" err="1" smtClean="0">
                <a:sym typeface="Wingdings" panose="05000000000000000000" pitchFamily="2" charset="2"/>
              </a:rPr>
              <a:t>meistre</a:t>
            </a:r>
            <a:r>
              <a:rPr lang="nb-NO" sz="2400" dirty="0" smtClean="0">
                <a:sym typeface="Wingdings" panose="05000000000000000000" pitchFamily="2" charset="2"/>
              </a:rPr>
              <a:t> sine eigne liv</a:t>
            </a:r>
            <a:endParaRPr lang="nb-NO" sz="2400" dirty="0"/>
          </a:p>
          <a:p>
            <a:pPr marL="457200" lvl="1" indent="0">
              <a:buNone/>
            </a:pPr>
            <a:endParaRPr 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9069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4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Raudhette</a:t>
            </a:r>
            <a:r>
              <a:rPr lang="nb-NO" b="1" dirty="0" smtClean="0"/>
              <a:t> og ulven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Raudfarge = fare og erotikk</a:t>
            </a:r>
          </a:p>
          <a:p>
            <a:r>
              <a:rPr lang="nb-NO" sz="2400" dirty="0" smtClean="0"/>
              <a:t>Ulven = </a:t>
            </a:r>
            <a:r>
              <a:rPr lang="nb-NO" sz="2400" dirty="0" err="1" smtClean="0"/>
              <a:t>farleg</a:t>
            </a:r>
            <a:r>
              <a:rPr lang="nb-NO" sz="2400" dirty="0" smtClean="0"/>
              <a:t> mann som kan forføre ung jente</a:t>
            </a:r>
          </a:p>
          <a:p>
            <a:r>
              <a:rPr lang="nb-NO" sz="2400" dirty="0" smtClean="0"/>
              <a:t>Vegen gjennom skogen: vegen gjennom livet</a:t>
            </a:r>
          </a:p>
          <a:p>
            <a:r>
              <a:rPr lang="nb-NO" sz="2400" dirty="0" err="1" smtClean="0"/>
              <a:t>Raudhette</a:t>
            </a:r>
            <a:r>
              <a:rPr lang="nb-NO" sz="2400" dirty="0" smtClean="0"/>
              <a:t> har </a:t>
            </a:r>
            <a:r>
              <a:rPr lang="nb-NO" sz="2400" dirty="0" err="1" smtClean="0"/>
              <a:t>eit</a:t>
            </a:r>
            <a:r>
              <a:rPr lang="nb-NO" sz="2400" dirty="0" smtClean="0"/>
              <a:t> </a:t>
            </a:r>
            <a:r>
              <a:rPr lang="nb-NO" sz="2400" dirty="0" err="1" smtClean="0"/>
              <a:t>frigjeringsprosjekt</a:t>
            </a:r>
            <a:r>
              <a:rPr lang="nb-NO" sz="2400" dirty="0" smtClean="0"/>
              <a:t>, men undervurderer </a:t>
            </a:r>
            <a:r>
              <a:rPr lang="nb-NO" sz="2400" dirty="0" err="1" smtClean="0"/>
              <a:t>farane</a:t>
            </a:r>
            <a:r>
              <a:rPr lang="nb-NO" sz="2400" dirty="0" smtClean="0"/>
              <a:t> ho kjem ut for. </a:t>
            </a:r>
          </a:p>
          <a:p>
            <a:pPr marL="0" indent="0">
              <a:buNone/>
            </a:pPr>
            <a:r>
              <a:rPr lang="nb-NO" sz="2400" dirty="0" smtClean="0"/>
              <a:t>Ulik slutt: </a:t>
            </a:r>
          </a:p>
          <a:p>
            <a:r>
              <a:rPr lang="nb-NO" sz="2400" dirty="0" smtClean="0"/>
              <a:t>Tyskland: </a:t>
            </a:r>
            <a:r>
              <a:rPr lang="nb-NO" sz="2400" dirty="0" err="1" smtClean="0"/>
              <a:t>Raudhette</a:t>
            </a:r>
            <a:r>
              <a:rPr lang="nb-NO" sz="2400" dirty="0" smtClean="0"/>
              <a:t> må </a:t>
            </a:r>
            <a:r>
              <a:rPr lang="nb-NO" sz="2400" dirty="0" err="1" smtClean="0"/>
              <a:t>reddast</a:t>
            </a:r>
            <a:r>
              <a:rPr lang="nb-NO" sz="2400" dirty="0" smtClean="0"/>
              <a:t> av </a:t>
            </a:r>
            <a:r>
              <a:rPr lang="nb-NO" sz="2400" dirty="0" err="1" smtClean="0"/>
              <a:t>ein</a:t>
            </a:r>
            <a:r>
              <a:rPr lang="nb-NO" sz="2400" dirty="0" smtClean="0"/>
              <a:t> jeger</a:t>
            </a:r>
          </a:p>
          <a:p>
            <a:r>
              <a:rPr lang="nb-NO" sz="2400" dirty="0" smtClean="0"/>
              <a:t>Italia: </a:t>
            </a:r>
            <a:r>
              <a:rPr lang="nb-NO" sz="2400" dirty="0" err="1" smtClean="0"/>
              <a:t>Raudhette</a:t>
            </a:r>
            <a:r>
              <a:rPr lang="nb-NO" sz="2400" dirty="0" smtClean="0"/>
              <a:t> </a:t>
            </a:r>
            <a:r>
              <a:rPr lang="nb-NO" sz="2400" dirty="0" err="1" smtClean="0"/>
              <a:t>reddar</a:t>
            </a:r>
            <a:r>
              <a:rPr lang="nb-NO" sz="2400" dirty="0" smtClean="0"/>
              <a:t> seg </a:t>
            </a:r>
            <a:r>
              <a:rPr lang="nb-NO" sz="2400" dirty="0" err="1" smtClean="0"/>
              <a:t>sjølv</a:t>
            </a:r>
            <a:endParaRPr lang="nb-NO" sz="2400" dirty="0" smtClean="0"/>
          </a:p>
          <a:p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14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Eventyrtypar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sz="2600" b="1" dirty="0" smtClean="0"/>
              <a:t>Dyreeventyr</a:t>
            </a:r>
            <a:r>
              <a:rPr lang="nn-NO" sz="2600" b="1" dirty="0"/>
              <a:t>:</a:t>
            </a:r>
            <a:r>
              <a:rPr lang="nn-NO" sz="2600" dirty="0"/>
              <a:t> i desse eventyra er det dyra som spelar hovudrolla. Dei kan minne om fablar, har ein tydeleg moral og er oftast svært korte. Eventyret om </a:t>
            </a:r>
            <a:r>
              <a:rPr lang="nn-NO" sz="2600" dirty="0" smtClean="0"/>
              <a:t>«</a:t>
            </a:r>
            <a:r>
              <a:rPr lang="nn-NO" sz="2600" dirty="0" err="1" smtClean="0"/>
              <a:t>Hvorfor</a:t>
            </a:r>
            <a:r>
              <a:rPr lang="nn-NO" sz="2600" dirty="0" smtClean="0"/>
              <a:t> </a:t>
            </a:r>
            <a:r>
              <a:rPr lang="nn-NO" sz="2600" dirty="0"/>
              <a:t>bjørnen er </a:t>
            </a:r>
            <a:r>
              <a:rPr lang="nn-NO" sz="2600" dirty="0" err="1" smtClean="0"/>
              <a:t>stubbrompet</a:t>
            </a:r>
            <a:r>
              <a:rPr lang="nn-NO" sz="2600" dirty="0" smtClean="0"/>
              <a:t>» </a:t>
            </a:r>
            <a:r>
              <a:rPr lang="nn-NO" sz="2600" dirty="0"/>
              <a:t>høyrer heime her.</a:t>
            </a:r>
            <a:endParaRPr lang="nn-NO" sz="2600" b="0" dirty="0" smtClean="0">
              <a:effectLst/>
            </a:endParaRPr>
          </a:p>
          <a:p>
            <a:pPr marL="0" indent="0">
              <a:buNone/>
            </a:pPr>
            <a:r>
              <a:rPr lang="nb-NO" sz="2600" b="1" dirty="0"/>
              <a:t>Undereventyr:</a:t>
            </a:r>
            <a:r>
              <a:rPr lang="nb-NO" sz="2600" dirty="0"/>
              <a:t> Dette er eventyr som har både realistiske og fantastiske innslag. Her finn vi troll og andre </a:t>
            </a:r>
            <a:r>
              <a:rPr lang="nb-NO" sz="2600" dirty="0" err="1"/>
              <a:t>overnaturlege</a:t>
            </a:r>
            <a:r>
              <a:rPr lang="nb-NO" sz="2600" dirty="0"/>
              <a:t> vesen, menneske og dyr kan bli omskapte til andre </a:t>
            </a:r>
            <a:r>
              <a:rPr lang="nb-NO" sz="2600" dirty="0" err="1"/>
              <a:t>skapningar</a:t>
            </a:r>
            <a:r>
              <a:rPr lang="nb-NO" sz="2600" dirty="0"/>
              <a:t> og så </a:t>
            </a:r>
            <a:r>
              <a:rPr lang="nb-NO" sz="2600" dirty="0" err="1"/>
              <a:t>vidare</a:t>
            </a:r>
            <a:r>
              <a:rPr lang="nb-NO" sz="2600" dirty="0"/>
              <a:t>. Her høyrer mellom anna eventyret om </a:t>
            </a:r>
            <a:r>
              <a:rPr lang="nb-NO" sz="2600" dirty="0" smtClean="0"/>
              <a:t>«Den </a:t>
            </a:r>
            <a:r>
              <a:rPr lang="nb-NO" sz="2600" dirty="0"/>
              <a:t>sjuende far i </a:t>
            </a:r>
            <a:r>
              <a:rPr lang="nb-NO" sz="2600" dirty="0" smtClean="0"/>
              <a:t>huset».</a:t>
            </a:r>
            <a:endParaRPr lang="nb-NO" sz="2600" b="0" dirty="0" smtClean="0">
              <a:effectLst/>
            </a:endParaRPr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5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Eventyrtypar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600" b="1" dirty="0"/>
              <a:t>Legendeeventyr:</a:t>
            </a:r>
            <a:r>
              <a:rPr lang="nb-NO" sz="2600" dirty="0"/>
              <a:t> Dette er </a:t>
            </a:r>
            <a:r>
              <a:rPr lang="nb-NO" sz="2600" dirty="0" err="1"/>
              <a:t>evenyr</a:t>
            </a:r>
            <a:r>
              <a:rPr lang="nb-NO" sz="2600" dirty="0"/>
              <a:t> med religiøse trekk, der </a:t>
            </a:r>
            <a:r>
              <a:rPr lang="nb-NO" sz="2600" dirty="0" err="1"/>
              <a:t>personar</a:t>
            </a:r>
            <a:r>
              <a:rPr lang="nb-NO" sz="2600" dirty="0"/>
              <a:t> </a:t>
            </a:r>
            <a:r>
              <a:rPr lang="nb-NO" sz="2600" dirty="0" err="1"/>
              <a:t>frå</a:t>
            </a:r>
            <a:r>
              <a:rPr lang="nb-NO" sz="2600" dirty="0"/>
              <a:t> kristendommen </a:t>
            </a:r>
            <a:r>
              <a:rPr lang="nb-NO" sz="2600" dirty="0" err="1"/>
              <a:t>spelar</a:t>
            </a:r>
            <a:r>
              <a:rPr lang="nb-NO" sz="2600" dirty="0"/>
              <a:t> ei viktig rolle. </a:t>
            </a:r>
            <a:r>
              <a:rPr lang="nb-NO" sz="2600" dirty="0" err="1"/>
              <a:t>Eit</a:t>
            </a:r>
            <a:r>
              <a:rPr lang="nb-NO" sz="2600" dirty="0"/>
              <a:t> eksempel er eventyret om Gjertrudsfuglen. Det </a:t>
            </a:r>
            <a:r>
              <a:rPr lang="nb-NO" sz="2600" dirty="0" err="1"/>
              <a:t>fortel</a:t>
            </a:r>
            <a:r>
              <a:rPr lang="nb-NO" sz="2600" dirty="0"/>
              <a:t> om bakstekona Gjertrud som får besøk av Vår Herre og St. Peter, </a:t>
            </a:r>
            <a:r>
              <a:rPr lang="nb-NO" sz="2600" dirty="0" err="1"/>
              <a:t>utan</a:t>
            </a:r>
            <a:r>
              <a:rPr lang="nb-NO" sz="2600" dirty="0"/>
              <a:t> at ho forstår kven </a:t>
            </a:r>
            <a:r>
              <a:rPr lang="nb-NO" sz="2600" dirty="0" err="1"/>
              <a:t>dei</a:t>
            </a:r>
            <a:r>
              <a:rPr lang="nb-NO" sz="2600" dirty="0"/>
              <a:t> er. Ho er gjerrig og gir </a:t>
            </a:r>
            <a:r>
              <a:rPr lang="nb-NO" sz="2600" dirty="0" err="1"/>
              <a:t>dei</a:t>
            </a:r>
            <a:r>
              <a:rPr lang="nb-NO" sz="2600" dirty="0"/>
              <a:t> </a:t>
            </a:r>
            <a:r>
              <a:rPr lang="nb-NO" sz="2600" dirty="0" err="1"/>
              <a:t>berre</a:t>
            </a:r>
            <a:r>
              <a:rPr lang="nb-NO" sz="2600" dirty="0"/>
              <a:t> små </a:t>
            </a:r>
            <a:r>
              <a:rPr lang="nb-NO" sz="2600" dirty="0" err="1"/>
              <a:t>smakebitar</a:t>
            </a:r>
            <a:r>
              <a:rPr lang="nb-NO" sz="2600" dirty="0"/>
              <a:t> av  lefsene, og for dette blir Vår Herre </a:t>
            </a:r>
            <a:r>
              <a:rPr lang="nb-NO" sz="2600" dirty="0" smtClean="0"/>
              <a:t>«vred» </a:t>
            </a:r>
            <a:r>
              <a:rPr lang="nb-NO" sz="2600" dirty="0"/>
              <a:t>og skaper henne om til </a:t>
            </a:r>
            <a:r>
              <a:rPr lang="nb-NO" sz="2600" dirty="0" err="1"/>
              <a:t>ein</a:t>
            </a:r>
            <a:r>
              <a:rPr lang="nb-NO" sz="2600" dirty="0"/>
              <a:t> fugl, Gjertrudsfuglen. </a:t>
            </a:r>
            <a:endParaRPr lang="nb-NO" sz="2600" b="0" dirty="0" smtClean="0">
              <a:effectLst/>
            </a:endParaRPr>
          </a:p>
          <a:p>
            <a:r>
              <a:rPr lang="nb-NO" sz="2600" b="1" dirty="0" err="1"/>
              <a:t>Aitiologiske</a:t>
            </a:r>
            <a:r>
              <a:rPr lang="nb-NO" sz="2600" b="1" dirty="0"/>
              <a:t> eventyr:</a:t>
            </a:r>
            <a:r>
              <a:rPr lang="nb-NO" sz="2600" dirty="0"/>
              <a:t> Dette er eventyr som </a:t>
            </a:r>
            <a:r>
              <a:rPr lang="nb-NO" sz="2600" dirty="0" err="1"/>
              <a:t>forklarar</a:t>
            </a:r>
            <a:r>
              <a:rPr lang="nb-NO" sz="2600" dirty="0"/>
              <a:t> opphavet til visse fenomen. </a:t>
            </a:r>
            <a:r>
              <a:rPr lang="nb-NO" sz="2600" dirty="0" smtClean="0"/>
              <a:t>«Hvorfor </a:t>
            </a:r>
            <a:r>
              <a:rPr lang="nb-NO" sz="2600" dirty="0"/>
              <a:t>ospebladene </a:t>
            </a:r>
            <a:r>
              <a:rPr lang="nb-NO" sz="2600" dirty="0" smtClean="0"/>
              <a:t>skjelver» </a:t>
            </a:r>
            <a:r>
              <a:rPr lang="nb-NO" sz="2600" dirty="0"/>
              <a:t>er </a:t>
            </a:r>
            <a:r>
              <a:rPr lang="nb-NO" sz="2600" dirty="0" err="1"/>
              <a:t>eit</a:t>
            </a:r>
            <a:r>
              <a:rPr lang="nb-NO" sz="2600" dirty="0"/>
              <a:t> av </a:t>
            </a:r>
            <a:r>
              <a:rPr lang="nb-NO" sz="2600" dirty="0" err="1"/>
              <a:t>desse</a:t>
            </a:r>
            <a:r>
              <a:rPr lang="nb-NO" sz="2600" dirty="0"/>
              <a:t>. Vår Herre blir våt etter å ha søkt ly for regnet under ei osp, for ospa klarte </a:t>
            </a:r>
            <a:r>
              <a:rPr lang="nb-NO" sz="2600" dirty="0" err="1"/>
              <a:t>ikkje</a:t>
            </a:r>
            <a:r>
              <a:rPr lang="nb-NO" sz="2600" dirty="0"/>
              <a:t> å </a:t>
            </a:r>
            <a:r>
              <a:rPr lang="nb-NO" sz="2600" dirty="0" err="1"/>
              <a:t>halde</a:t>
            </a:r>
            <a:r>
              <a:rPr lang="nb-NO" sz="2600" dirty="0"/>
              <a:t> han tørr. Som straff må ospa alltid skjelve</a:t>
            </a:r>
            <a:r>
              <a:rPr lang="nb-NO" sz="2600" dirty="0" smtClean="0"/>
              <a:t>.</a:t>
            </a:r>
            <a:endParaRPr lang="nb-NO" sz="26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Eventyrtypar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/>
              <a:t>Novelleeventyr:</a:t>
            </a:r>
            <a:r>
              <a:rPr lang="nb-NO" sz="2400" dirty="0"/>
              <a:t> Dette er realistiske eventyr med ei </a:t>
            </a:r>
            <a:r>
              <a:rPr lang="nb-NO" sz="2400" dirty="0" err="1"/>
              <a:t>omfattande</a:t>
            </a:r>
            <a:r>
              <a:rPr lang="nb-NO" sz="2400" dirty="0"/>
              <a:t> handling. </a:t>
            </a:r>
            <a:r>
              <a:rPr lang="nb-NO" sz="2400" dirty="0" smtClean="0"/>
              <a:t>«Prinsessa </a:t>
            </a:r>
            <a:r>
              <a:rPr lang="nb-NO" sz="2400" dirty="0"/>
              <a:t>som ingen kunne </a:t>
            </a:r>
            <a:r>
              <a:rPr lang="nb-NO" sz="2400" dirty="0" smtClean="0"/>
              <a:t>målbinde» </a:t>
            </a:r>
            <a:r>
              <a:rPr lang="nb-NO" sz="2400" dirty="0"/>
              <a:t>er </a:t>
            </a:r>
            <a:r>
              <a:rPr lang="nb-NO" sz="2400" dirty="0" err="1"/>
              <a:t>eit</a:t>
            </a:r>
            <a:r>
              <a:rPr lang="nb-NO" sz="2400" dirty="0"/>
              <a:t> novelleeventyr. Her er det færre </a:t>
            </a:r>
            <a:r>
              <a:rPr lang="nb-NO" sz="2400" dirty="0" err="1"/>
              <a:t>overnaturlege</a:t>
            </a:r>
            <a:r>
              <a:rPr lang="nb-NO" sz="2400" dirty="0"/>
              <a:t> innslag enn i undereventyra. Novelleeventyr er, som undereventyra, nokså lange</a:t>
            </a:r>
            <a:r>
              <a:rPr lang="nb-NO" sz="2600" dirty="0"/>
              <a:t>. </a:t>
            </a:r>
            <a:endParaRPr lang="nb-NO" sz="2600" b="0" dirty="0" smtClean="0">
              <a:effectLst/>
            </a:endParaRPr>
          </a:p>
          <a:p>
            <a:pPr marL="0" indent="0">
              <a:buNone/>
            </a:pPr>
            <a:r>
              <a:rPr lang="nb-NO" sz="2400" b="1" dirty="0"/>
              <a:t>Guten og det dumme trollet:</a:t>
            </a:r>
            <a:r>
              <a:rPr lang="nb-NO" sz="2400" dirty="0"/>
              <a:t> </a:t>
            </a:r>
            <a:r>
              <a:rPr lang="nb-NO" sz="2400" dirty="0" err="1"/>
              <a:t>Namnet</a:t>
            </a:r>
            <a:r>
              <a:rPr lang="nb-NO" sz="2400" dirty="0"/>
              <a:t> på denne eventyrgruppa forklarer </a:t>
            </a:r>
            <a:r>
              <a:rPr lang="nb-NO" sz="2400" dirty="0" err="1"/>
              <a:t>innhaldet</a:t>
            </a:r>
            <a:r>
              <a:rPr lang="nb-NO" sz="2400" dirty="0"/>
              <a:t>: Her er det dumme troll og smarte </a:t>
            </a:r>
            <a:r>
              <a:rPr lang="nb-NO" sz="2400" dirty="0" err="1"/>
              <a:t>gutar</a:t>
            </a:r>
            <a:r>
              <a:rPr lang="nb-NO" sz="2400" dirty="0"/>
              <a:t> som </a:t>
            </a:r>
            <a:r>
              <a:rPr lang="nb-NO" sz="2400" dirty="0" err="1"/>
              <a:t>utgjer</a:t>
            </a:r>
            <a:r>
              <a:rPr lang="nb-NO" sz="2400" dirty="0"/>
              <a:t> </a:t>
            </a:r>
            <a:r>
              <a:rPr lang="nb-NO" sz="2400" dirty="0" err="1"/>
              <a:t>aktørane</a:t>
            </a:r>
            <a:r>
              <a:rPr lang="nb-NO" sz="2400" dirty="0"/>
              <a:t>. </a:t>
            </a:r>
            <a:r>
              <a:rPr lang="nb-NO" sz="2400" dirty="0" smtClean="0"/>
              <a:t>«Kjetta </a:t>
            </a:r>
            <a:r>
              <a:rPr lang="nb-NO" sz="2400" dirty="0"/>
              <a:t>på </a:t>
            </a:r>
            <a:r>
              <a:rPr lang="nb-NO" sz="2400" dirty="0" smtClean="0"/>
              <a:t>Dovre» </a:t>
            </a:r>
            <a:r>
              <a:rPr lang="nb-NO" sz="2400" dirty="0"/>
              <a:t>og </a:t>
            </a:r>
            <a:r>
              <a:rPr lang="nb-NO" sz="2400" dirty="0" smtClean="0"/>
              <a:t>«Gutten </a:t>
            </a:r>
            <a:r>
              <a:rPr lang="nb-NO" sz="2400" dirty="0"/>
              <a:t>som </a:t>
            </a:r>
            <a:r>
              <a:rPr lang="nb-NO" sz="2400" dirty="0" err="1"/>
              <a:t>kappåt</a:t>
            </a:r>
            <a:r>
              <a:rPr lang="nb-NO" sz="2400" dirty="0"/>
              <a:t> med </a:t>
            </a:r>
            <a:r>
              <a:rPr lang="nb-NO" sz="2400" dirty="0" smtClean="0"/>
              <a:t>trollet» </a:t>
            </a:r>
            <a:r>
              <a:rPr lang="nb-NO" sz="2400" dirty="0"/>
              <a:t>høyrer heime i denne kategorien</a:t>
            </a:r>
            <a:r>
              <a:rPr lang="nb-NO" sz="2600" dirty="0"/>
              <a:t>. </a:t>
            </a:r>
            <a:endParaRPr lang="nb-NO" sz="2600" b="0" dirty="0" smtClean="0">
              <a:effectLst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1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Eventyrtypar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smtClean="0"/>
              <a:t>Skjemteeventyr</a:t>
            </a:r>
            <a:r>
              <a:rPr lang="nb-NO" sz="2400" b="1" dirty="0"/>
              <a:t>:</a:t>
            </a:r>
            <a:r>
              <a:rPr lang="nb-NO" sz="2400" dirty="0"/>
              <a:t> Dette er komiske eventyr. Komikken blir skapt av dumme </a:t>
            </a:r>
            <a:r>
              <a:rPr lang="nb-NO" sz="2400" dirty="0" err="1"/>
              <a:t>personar</a:t>
            </a:r>
            <a:r>
              <a:rPr lang="nb-NO" sz="2400" dirty="0"/>
              <a:t> som </a:t>
            </a:r>
            <a:r>
              <a:rPr lang="nb-NO" sz="2400" dirty="0" err="1"/>
              <a:t>gjer</a:t>
            </a:r>
            <a:r>
              <a:rPr lang="nb-NO" sz="2400" dirty="0"/>
              <a:t> </a:t>
            </a:r>
            <a:r>
              <a:rPr lang="nb-NO" sz="2400" dirty="0" err="1"/>
              <a:t>tåpelege</a:t>
            </a:r>
            <a:r>
              <a:rPr lang="nb-NO" sz="2400" dirty="0"/>
              <a:t> ting eller blir lurt. Vi finn </a:t>
            </a:r>
            <a:r>
              <a:rPr lang="nb-NO" sz="2400" dirty="0" err="1"/>
              <a:t>overdrivingar</a:t>
            </a:r>
            <a:r>
              <a:rPr lang="nb-NO" sz="2400" dirty="0"/>
              <a:t> og andre skrøner som skaper komikk. Her høyrer mellom anna </a:t>
            </a:r>
            <a:r>
              <a:rPr lang="nb-NO" sz="2400" dirty="0" smtClean="0"/>
              <a:t>«Kjerringa </a:t>
            </a:r>
            <a:r>
              <a:rPr lang="nb-NO" sz="2400" dirty="0"/>
              <a:t>mot </a:t>
            </a:r>
            <a:r>
              <a:rPr lang="nb-NO" sz="2400" dirty="0" smtClean="0"/>
              <a:t>strømmen» </a:t>
            </a:r>
            <a:r>
              <a:rPr lang="nb-NO" sz="2400" dirty="0"/>
              <a:t>heime. Her møter vi ei ekstremt sta kone som </a:t>
            </a:r>
            <a:r>
              <a:rPr lang="nb-NO" sz="2400" dirty="0" err="1"/>
              <a:t>kranglar</a:t>
            </a:r>
            <a:r>
              <a:rPr lang="nb-NO" sz="2400" dirty="0"/>
              <a:t> med mannen sin. Ho dett i elva, og mannen </a:t>
            </a:r>
            <a:r>
              <a:rPr lang="nb-NO" sz="2400" dirty="0" err="1"/>
              <a:t>leitar</a:t>
            </a:r>
            <a:r>
              <a:rPr lang="nb-NO" sz="2400" dirty="0"/>
              <a:t> etter henne nedover i elva. Men det viser seg at ho har forsvunne oppover i elva, for ho er </a:t>
            </a:r>
            <a:r>
              <a:rPr lang="nb-NO" sz="2400" dirty="0" smtClean="0"/>
              <a:t>«</a:t>
            </a:r>
            <a:r>
              <a:rPr lang="nb-NO" sz="2400" dirty="0" err="1" smtClean="0"/>
              <a:t>striare</a:t>
            </a:r>
            <a:r>
              <a:rPr lang="nb-NO" sz="2400" dirty="0" smtClean="0"/>
              <a:t> </a:t>
            </a:r>
            <a:r>
              <a:rPr lang="nb-NO" sz="2400" dirty="0"/>
              <a:t>enn </a:t>
            </a:r>
            <a:r>
              <a:rPr lang="nb-NO" sz="2400" dirty="0" err="1"/>
              <a:t>straumen</a:t>
            </a:r>
            <a:r>
              <a:rPr lang="nb-NO" sz="2400" dirty="0"/>
              <a:t> </a:t>
            </a:r>
            <a:r>
              <a:rPr lang="nb-NO" sz="2400" dirty="0" err="1" smtClean="0"/>
              <a:t>sjølv</a:t>
            </a:r>
            <a:r>
              <a:rPr lang="nb-NO" sz="2400" dirty="0" smtClean="0"/>
              <a:t>».</a:t>
            </a:r>
            <a:endParaRPr lang="nb-NO" sz="2400" b="0" dirty="0" smtClean="0">
              <a:effectLst/>
            </a:endParaRPr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5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Eventyrtypar</a:t>
            </a:r>
            <a:r>
              <a:rPr lang="nb-NO" b="1" dirty="0" smtClean="0"/>
              <a:t>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smtClean="0"/>
              <a:t>Ramse- </a:t>
            </a:r>
            <a:r>
              <a:rPr lang="nb-NO" sz="2400" b="1" dirty="0"/>
              <a:t>eller regleeventyr:</a:t>
            </a:r>
            <a:r>
              <a:rPr lang="nb-NO" sz="2400" dirty="0"/>
              <a:t> Dette er eventyr der handlinga blir fortalt gjennom oppramsing, som f.eks. i eventyret om Pannekaka høyrer heime her. Ho </a:t>
            </a:r>
            <a:r>
              <a:rPr lang="nb-NO" sz="2400" dirty="0" err="1"/>
              <a:t>rullar</a:t>
            </a:r>
            <a:r>
              <a:rPr lang="nb-NO" sz="2400" dirty="0"/>
              <a:t> </a:t>
            </a:r>
            <a:r>
              <a:rPr lang="nb-NO" sz="2400" dirty="0" err="1"/>
              <a:t>frå</a:t>
            </a:r>
            <a:r>
              <a:rPr lang="nb-NO" sz="2400" dirty="0"/>
              <a:t> </a:t>
            </a:r>
            <a:r>
              <a:rPr lang="nb-NO" sz="2400" dirty="0" smtClean="0"/>
              <a:t>«kone </a:t>
            </a:r>
            <a:r>
              <a:rPr lang="nb-NO" sz="2400" dirty="0"/>
              <a:t>krone, </a:t>
            </a:r>
            <a:r>
              <a:rPr lang="nb-NO" sz="2400" dirty="0" err="1" smtClean="0"/>
              <a:t>gamlefar’n</a:t>
            </a:r>
            <a:r>
              <a:rPr lang="nb-NO" sz="2400" dirty="0" smtClean="0"/>
              <a:t> </a:t>
            </a:r>
            <a:r>
              <a:rPr lang="nb-NO" sz="2400" dirty="0"/>
              <a:t>og syv skrikerbarn, fra mann brann, høne </a:t>
            </a:r>
            <a:r>
              <a:rPr lang="nb-NO" sz="2400" dirty="0" err="1"/>
              <a:t>pøne</a:t>
            </a:r>
            <a:r>
              <a:rPr lang="nb-NO" sz="2400" dirty="0"/>
              <a:t>, hane </a:t>
            </a:r>
            <a:r>
              <a:rPr lang="nb-NO" sz="2400" dirty="0" err="1"/>
              <a:t>pane</a:t>
            </a:r>
            <a:r>
              <a:rPr lang="nb-NO" sz="2400" dirty="0"/>
              <a:t>, ande vanne, og </a:t>
            </a:r>
            <a:r>
              <a:rPr lang="nb-NO" sz="2400" dirty="0" err="1"/>
              <a:t>gåse</a:t>
            </a:r>
            <a:r>
              <a:rPr lang="nb-NO" sz="2400" dirty="0"/>
              <a:t> </a:t>
            </a:r>
            <a:r>
              <a:rPr lang="nb-NO" sz="2400" dirty="0" smtClean="0"/>
              <a:t>våse». </a:t>
            </a:r>
            <a:r>
              <a:rPr lang="nb-NO" sz="2400" dirty="0"/>
              <a:t>Dette sitatet </a:t>
            </a:r>
            <a:r>
              <a:rPr lang="nb-NO" sz="2400" dirty="0" err="1"/>
              <a:t>utgjer</a:t>
            </a:r>
            <a:r>
              <a:rPr lang="nb-NO" sz="2400" dirty="0"/>
              <a:t> ei regle som gradvis blir til gjennom eventyret. </a:t>
            </a:r>
            <a:endParaRPr lang="nb-NO" sz="2400" b="0" dirty="0" smtClean="0">
              <a:effectLst/>
            </a:endParaRPr>
          </a:p>
          <a:p>
            <a:pPr marL="0" indent="0">
              <a:buNone/>
            </a:pPr>
            <a:r>
              <a:rPr lang="nb-NO" sz="2400" b="1" dirty="0" smtClean="0"/>
              <a:t>Erotiske </a:t>
            </a:r>
            <a:r>
              <a:rPr lang="nb-NO" sz="2400" b="1" dirty="0"/>
              <a:t>eventyr:</a:t>
            </a:r>
            <a:r>
              <a:rPr lang="nb-NO" sz="2400" dirty="0"/>
              <a:t> Dette er eventyr med </a:t>
            </a:r>
            <a:r>
              <a:rPr lang="nb-NO" sz="2400" dirty="0" err="1"/>
              <a:t>mykje</a:t>
            </a:r>
            <a:r>
              <a:rPr lang="nb-NO" sz="2400" dirty="0"/>
              <a:t> komikk, uttrykt gjennom seksualitet og tabuord. Asbjørnsen og Moe tok </a:t>
            </a:r>
            <a:r>
              <a:rPr lang="nb-NO" sz="2400" dirty="0" err="1"/>
              <a:t>ikkje</a:t>
            </a:r>
            <a:r>
              <a:rPr lang="nb-NO" sz="2400" dirty="0"/>
              <a:t> med erotiske eventyr i sine </a:t>
            </a:r>
            <a:r>
              <a:rPr lang="nb-NO" sz="2400" dirty="0" err="1"/>
              <a:t>samlingar</a:t>
            </a:r>
            <a:r>
              <a:rPr lang="nb-NO" sz="2400" dirty="0"/>
              <a:t>, </a:t>
            </a:r>
            <a:r>
              <a:rPr lang="nb-NO" sz="2400" dirty="0" err="1"/>
              <a:t>endå</a:t>
            </a:r>
            <a:r>
              <a:rPr lang="nb-NO" sz="2400" dirty="0"/>
              <a:t> </a:t>
            </a:r>
            <a:r>
              <a:rPr lang="nb-NO" sz="2400" dirty="0" err="1"/>
              <a:t>dei</a:t>
            </a:r>
            <a:r>
              <a:rPr lang="nb-NO" sz="2400" dirty="0"/>
              <a:t> heilt klart kom over mange i si </a:t>
            </a:r>
            <a:r>
              <a:rPr lang="nb-NO" sz="2400" dirty="0" err="1"/>
              <a:t>innsamlargjerning</a:t>
            </a:r>
            <a:r>
              <a:rPr lang="nb-NO" sz="2400" dirty="0"/>
              <a:t>. 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37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Aktantmodellen</a:t>
            </a:r>
            <a:endParaRPr lang="nb-NO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t="26479" r="8350" b="43216"/>
          <a:stretch/>
        </p:blipFill>
        <p:spPr>
          <a:xfrm>
            <a:off x="1048572" y="1772816"/>
            <a:ext cx="7046855" cy="4079759"/>
          </a:xfr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7424836" y="5652520"/>
            <a:ext cx="6480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Tove Nilsen</a:t>
            </a:r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158201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Segner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Vi møter </a:t>
            </a:r>
            <a:r>
              <a:rPr lang="nb-NO" sz="2400" dirty="0" err="1" smtClean="0"/>
              <a:t>eit</a:t>
            </a:r>
            <a:r>
              <a:rPr lang="nb-NO" sz="2400" dirty="0" smtClean="0"/>
              <a:t> realistisk univers</a:t>
            </a:r>
          </a:p>
          <a:p>
            <a:r>
              <a:rPr lang="nb-NO" sz="2400" dirty="0"/>
              <a:t>k</a:t>
            </a:r>
            <a:r>
              <a:rPr lang="nb-NO" sz="2400" dirty="0" smtClean="0"/>
              <a:t>an ha innslag av </a:t>
            </a:r>
            <a:r>
              <a:rPr lang="nb-NO" sz="2400" dirty="0" err="1" smtClean="0"/>
              <a:t>overnaturlege</a:t>
            </a:r>
            <a:r>
              <a:rPr lang="nb-NO" sz="2400" dirty="0" smtClean="0"/>
              <a:t> fenomen og </a:t>
            </a:r>
            <a:r>
              <a:rPr lang="nb-NO" sz="2400" dirty="0" err="1" smtClean="0"/>
              <a:t>skapningar</a:t>
            </a:r>
            <a:r>
              <a:rPr lang="nb-NO" sz="2400" dirty="0" smtClean="0"/>
              <a:t>, men andre </a:t>
            </a:r>
            <a:r>
              <a:rPr lang="nb-NO" sz="2400" dirty="0" err="1" smtClean="0"/>
              <a:t>typar</a:t>
            </a:r>
            <a:r>
              <a:rPr lang="nb-NO" sz="2400" dirty="0" smtClean="0"/>
              <a:t> enn i eventyra</a:t>
            </a:r>
          </a:p>
          <a:p>
            <a:r>
              <a:rPr lang="nb-NO" sz="2400" dirty="0" smtClean="0"/>
              <a:t>handlinga blir knytt til tid og stad, i </a:t>
            </a:r>
            <a:r>
              <a:rPr lang="nb-NO" sz="2400" dirty="0" err="1" smtClean="0"/>
              <a:t>motsetnad</a:t>
            </a:r>
            <a:r>
              <a:rPr lang="nb-NO" sz="2400" dirty="0" smtClean="0"/>
              <a:t> til eventyra</a:t>
            </a:r>
          </a:p>
          <a:p>
            <a:r>
              <a:rPr lang="nb-NO" sz="2400" dirty="0"/>
              <a:t>u</a:t>
            </a:r>
            <a:r>
              <a:rPr lang="nb-NO" sz="2400" dirty="0" smtClean="0"/>
              <a:t>tgir seg for å </a:t>
            </a:r>
            <a:r>
              <a:rPr lang="nb-NO" sz="2400" dirty="0" err="1" smtClean="0"/>
              <a:t>vera</a:t>
            </a:r>
            <a:r>
              <a:rPr lang="nb-NO" sz="2400" dirty="0" smtClean="0"/>
              <a:t> sanne, men er </a:t>
            </a:r>
            <a:r>
              <a:rPr lang="nb-NO" sz="2400" dirty="0" err="1" smtClean="0"/>
              <a:t>ikkje</a:t>
            </a:r>
            <a:r>
              <a:rPr lang="nb-NO" sz="2400" dirty="0" smtClean="0"/>
              <a:t> nødvendigvis det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b="1" dirty="0" smtClean="0">
                <a:solidFill>
                  <a:srgbClr val="C00000"/>
                </a:solidFill>
              </a:rPr>
              <a:t>Folkedikting </a:t>
            </a:r>
            <a:endParaRPr lang="nb-NO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44" y="3284984"/>
            <a:ext cx="3779912" cy="252195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644008" y="5769231"/>
            <a:ext cx="20882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  Nasjonalmuseet </a:t>
            </a:r>
            <a:r>
              <a:rPr lang="nn-NO" sz="700" dirty="0" smtClean="0"/>
              <a:t>for </a:t>
            </a:r>
            <a:r>
              <a:rPr lang="nn-NO" sz="700" dirty="0"/>
              <a:t>kunst, arkitektur og design</a:t>
            </a:r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38891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Typar</a:t>
            </a:r>
            <a:r>
              <a:rPr lang="nb-NO" b="1" dirty="0" smtClean="0"/>
              <a:t> av segner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smtClean="0"/>
              <a:t>Naturmytiske </a:t>
            </a:r>
            <a:r>
              <a:rPr lang="nb-NO" sz="2400" b="1" dirty="0"/>
              <a:t>segner: </a:t>
            </a:r>
            <a:endParaRPr lang="nb-NO" sz="2400" b="1" dirty="0" smtClean="0"/>
          </a:p>
          <a:p>
            <a:r>
              <a:rPr lang="nb-NO" sz="2400" dirty="0" err="1" smtClean="0"/>
              <a:t>Handlar</a:t>
            </a:r>
            <a:r>
              <a:rPr lang="nb-NO" sz="2400" dirty="0" smtClean="0"/>
              <a:t> om </a:t>
            </a:r>
            <a:r>
              <a:rPr lang="nb-NO" sz="2400" dirty="0" err="1" smtClean="0"/>
              <a:t>overnaturlege</a:t>
            </a:r>
            <a:r>
              <a:rPr lang="nb-NO" sz="2400" dirty="0" smtClean="0"/>
              <a:t> </a:t>
            </a:r>
            <a:r>
              <a:rPr lang="nb-NO" sz="2400" dirty="0" err="1" smtClean="0"/>
              <a:t>skapningar</a:t>
            </a:r>
            <a:r>
              <a:rPr lang="nb-NO" sz="2400" dirty="0" smtClean="0"/>
              <a:t>, som huldra</a:t>
            </a:r>
            <a:r>
              <a:rPr lang="nb-NO" sz="2400" dirty="0"/>
              <a:t>, draugen, </a:t>
            </a:r>
            <a:r>
              <a:rPr lang="nb-NO" sz="2400" dirty="0" smtClean="0"/>
              <a:t>fjøsnissen; ofte </a:t>
            </a:r>
            <a:r>
              <a:rPr lang="nb-NO" sz="2400" dirty="0" err="1" smtClean="0"/>
              <a:t>skremande</a:t>
            </a:r>
            <a:r>
              <a:rPr lang="nb-NO" sz="2400" dirty="0" smtClean="0"/>
              <a:t> </a:t>
            </a:r>
            <a:r>
              <a:rPr lang="nb-NO" sz="2400" dirty="0" err="1" smtClean="0"/>
              <a:t>skapningar</a:t>
            </a:r>
            <a:r>
              <a:rPr lang="nb-NO" sz="2400" dirty="0" smtClean="0"/>
              <a:t> som </a:t>
            </a:r>
            <a:r>
              <a:rPr lang="nb-NO" sz="2400" dirty="0" err="1"/>
              <a:t>ein</a:t>
            </a:r>
            <a:r>
              <a:rPr lang="nb-NO" sz="2400" dirty="0"/>
              <a:t> måtte passe seg for. </a:t>
            </a:r>
            <a:endParaRPr lang="nb-NO" sz="2400" dirty="0" smtClean="0"/>
          </a:p>
          <a:p>
            <a:r>
              <a:rPr lang="nb-NO" sz="2400" dirty="0" smtClean="0"/>
              <a:t>Segnene </a:t>
            </a:r>
            <a:r>
              <a:rPr lang="nb-NO" sz="2400" dirty="0" err="1"/>
              <a:t>fortel</a:t>
            </a:r>
            <a:r>
              <a:rPr lang="nb-NO" sz="2400" dirty="0"/>
              <a:t> gjerne om </a:t>
            </a:r>
            <a:r>
              <a:rPr lang="nb-NO" sz="2400" dirty="0" err="1"/>
              <a:t>personar</a:t>
            </a:r>
            <a:r>
              <a:rPr lang="nb-NO" sz="2400" dirty="0"/>
              <a:t> som har utfordra normene og som det har gått gale med. </a:t>
            </a:r>
            <a:endParaRPr lang="nb-NO" sz="2400" dirty="0" smtClean="0"/>
          </a:p>
          <a:p>
            <a:r>
              <a:rPr lang="nb-NO" sz="2400" dirty="0" smtClean="0"/>
              <a:t>Enkelte </a:t>
            </a:r>
            <a:r>
              <a:rPr lang="nb-NO" sz="2400" dirty="0" err="1"/>
              <a:t>fortel</a:t>
            </a:r>
            <a:r>
              <a:rPr lang="nb-NO" sz="2400" dirty="0"/>
              <a:t> også om </a:t>
            </a:r>
            <a:r>
              <a:rPr lang="nb-NO" sz="2400" dirty="0" smtClean="0"/>
              <a:t>møte </a:t>
            </a:r>
            <a:r>
              <a:rPr lang="nb-NO" sz="2400" dirty="0"/>
              <a:t>med </a:t>
            </a:r>
            <a:r>
              <a:rPr lang="nb-NO" sz="2400" dirty="0" err="1"/>
              <a:t>dei</a:t>
            </a:r>
            <a:r>
              <a:rPr lang="nb-NO" sz="2400" dirty="0"/>
              <a:t> underjordiske, som f.eks. at </a:t>
            </a:r>
            <a:r>
              <a:rPr lang="nb-NO" sz="2400" dirty="0" err="1"/>
              <a:t>dei</a:t>
            </a:r>
            <a:r>
              <a:rPr lang="nb-NO" sz="2400" dirty="0"/>
              <a:t> nær vart forført av huldra, men at </a:t>
            </a:r>
            <a:r>
              <a:rPr lang="nb-NO" sz="2400" dirty="0" err="1"/>
              <a:t>dei</a:t>
            </a:r>
            <a:r>
              <a:rPr lang="nb-NO" sz="2400" dirty="0"/>
              <a:t> i siste liten </a:t>
            </a:r>
            <a:r>
              <a:rPr lang="nb-NO" sz="2400" dirty="0" err="1"/>
              <a:t>såg</a:t>
            </a:r>
            <a:r>
              <a:rPr lang="nb-NO" sz="2400" dirty="0"/>
              <a:t> at den vakre kvinna hadde hale. 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17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n-NO" b="1" dirty="0" smtClean="0"/>
              <a:t>Historiske segner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handlar </a:t>
            </a:r>
            <a:r>
              <a:rPr lang="nn-NO" sz="2400" dirty="0"/>
              <a:t>om historiske hendingar eller personar. </a:t>
            </a:r>
            <a:endParaRPr lang="nn-NO" sz="2400" dirty="0" smtClean="0"/>
          </a:p>
          <a:p>
            <a:r>
              <a:rPr lang="nn-NO" sz="2400" dirty="0" smtClean="0"/>
              <a:t>er </a:t>
            </a:r>
            <a:r>
              <a:rPr lang="nn-NO" sz="2400" dirty="0"/>
              <a:t>ikkje gode som historiske kjelder, for ofte ser ein att det same motivet i mange ulike segner. </a:t>
            </a:r>
            <a:endParaRPr lang="nn-NO" sz="2400" dirty="0" smtClean="0"/>
          </a:p>
          <a:p>
            <a:r>
              <a:rPr lang="nb-NO" sz="2400" dirty="0" err="1" smtClean="0"/>
              <a:t>formidlar</a:t>
            </a:r>
            <a:r>
              <a:rPr lang="nb-NO" sz="2400" dirty="0" smtClean="0"/>
              <a:t> </a:t>
            </a:r>
            <a:r>
              <a:rPr lang="nb-NO" sz="2400" dirty="0" err="1"/>
              <a:t>ikkje</a:t>
            </a:r>
            <a:r>
              <a:rPr lang="nb-NO" sz="2400" dirty="0"/>
              <a:t> </a:t>
            </a:r>
            <a:r>
              <a:rPr lang="nb-NO" sz="2400" dirty="0" err="1"/>
              <a:t>berre</a:t>
            </a:r>
            <a:r>
              <a:rPr lang="nb-NO" sz="2400" dirty="0"/>
              <a:t> sjølve den faktiske hendinga, men også </a:t>
            </a:r>
            <a:r>
              <a:rPr lang="nb-NO" sz="2400" dirty="0" err="1"/>
              <a:t>korleis</a:t>
            </a:r>
            <a:r>
              <a:rPr lang="nb-NO" sz="2400" dirty="0"/>
              <a:t> folk reagerte på hendinga, eller kva folk meinte om </a:t>
            </a:r>
            <a:r>
              <a:rPr lang="nb-NO" sz="2400" dirty="0" err="1"/>
              <a:t>ein</a:t>
            </a:r>
            <a:r>
              <a:rPr lang="nb-NO" sz="2400" dirty="0"/>
              <a:t> spesiell historisk person. </a:t>
            </a:r>
            <a:endParaRPr lang="nb-NO" sz="2400" dirty="0" smtClean="0"/>
          </a:p>
          <a:p>
            <a:r>
              <a:rPr lang="nb-NO" sz="2400" dirty="0" err="1" smtClean="0"/>
              <a:t>Desse</a:t>
            </a:r>
            <a:r>
              <a:rPr lang="nb-NO" sz="2400" dirty="0" smtClean="0"/>
              <a:t> </a:t>
            </a:r>
            <a:r>
              <a:rPr lang="nb-NO" sz="2400" i="1" u="sng" dirty="0" err="1"/>
              <a:t>haldningane</a:t>
            </a:r>
            <a:r>
              <a:rPr lang="nb-NO" sz="2400" dirty="0"/>
              <a:t> meiner </a:t>
            </a:r>
            <a:r>
              <a:rPr lang="nb-NO" sz="2400" dirty="0" err="1"/>
              <a:t>ein</a:t>
            </a:r>
            <a:r>
              <a:rPr lang="nb-NO" sz="2400" dirty="0"/>
              <a:t> er </a:t>
            </a:r>
            <a:r>
              <a:rPr lang="nb-NO" sz="2400" dirty="0" err="1"/>
              <a:t>meir</a:t>
            </a:r>
            <a:r>
              <a:rPr lang="nb-NO" sz="2400" dirty="0"/>
              <a:t> truverdige enn sjølve </a:t>
            </a:r>
            <a:r>
              <a:rPr lang="nb-NO" sz="2400" dirty="0" err="1"/>
              <a:t>forteljinga</a:t>
            </a:r>
            <a:r>
              <a:rPr lang="nb-NO" sz="2400" dirty="0"/>
              <a:t> om den historiske hendinga. </a:t>
            </a:r>
            <a:endParaRPr lang="nb-NO" sz="2400" dirty="0" smtClean="0"/>
          </a:p>
          <a:p>
            <a:r>
              <a:rPr lang="nb-NO" sz="2400" dirty="0" smtClean="0"/>
              <a:t>Dette </a:t>
            </a:r>
            <a:r>
              <a:rPr lang="nb-NO" sz="2400" dirty="0"/>
              <a:t>kan </a:t>
            </a:r>
            <a:r>
              <a:rPr lang="nb-NO" sz="2400" dirty="0" err="1"/>
              <a:t>ein</a:t>
            </a:r>
            <a:r>
              <a:rPr lang="nb-NO" sz="2400" dirty="0"/>
              <a:t> mellom anna sjå i mange segner om </a:t>
            </a:r>
            <a:r>
              <a:rPr lang="nb-NO" sz="2400" dirty="0" err="1"/>
              <a:t>diktarpresten</a:t>
            </a:r>
            <a:r>
              <a:rPr lang="nb-NO" sz="2400" dirty="0"/>
              <a:t> Petter Dass og i segner om </a:t>
            </a:r>
            <a:r>
              <a:rPr lang="nb-NO" sz="2400" dirty="0" err="1"/>
              <a:t>svartedauen</a:t>
            </a:r>
            <a:r>
              <a:rPr lang="nb-NO" sz="2400" dirty="0"/>
              <a:t>.</a:t>
            </a:r>
          </a:p>
          <a:p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1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Opphavssegner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Gir forklaringa </a:t>
            </a:r>
            <a:r>
              <a:rPr lang="nb-NO" sz="2400" dirty="0"/>
              <a:t>på </a:t>
            </a:r>
            <a:r>
              <a:rPr lang="nb-NO" sz="2400" dirty="0" err="1"/>
              <a:t>korleis</a:t>
            </a:r>
            <a:r>
              <a:rPr lang="nb-NO" sz="2400" dirty="0"/>
              <a:t> </a:t>
            </a:r>
            <a:r>
              <a:rPr lang="nb-NO" sz="2400" dirty="0" err="1"/>
              <a:t>ein</a:t>
            </a:r>
            <a:r>
              <a:rPr lang="nb-NO" sz="2400" dirty="0"/>
              <a:t> naturformasjon har blitt til, </a:t>
            </a:r>
            <a:r>
              <a:rPr lang="nb-NO" sz="2400" dirty="0" err="1"/>
              <a:t>kvifor</a:t>
            </a:r>
            <a:r>
              <a:rPr lang="nb-NO" sz="2400" dirty="0"/>
              <a:t> </a:t>
            </a:r>
            <a:r>
              <a:rPr lang="nb-NO" sz="2400" dirty="0" err="1"/>
              <a:t>ein</a:t>
            </a:r>
            <a:r>
              <a:rPr lang="nb-NO" sz="2400" dirty="0"/>
              <a:t> bygde ei </a:t>
            </a:r>
            <a:r>
              <a:rPr lang="nb-NO" sz="2400" dirty="0" err="1"/>
              <a:t>kyrkje</a:t>
            </a:r>
            <a:r>
              <a:rPr lang="nb-NO" sz="2400" dirty="0"/>
              <a:t> på </a:t>
            </a:r>
            <a:r>
              <a:rPr lang="nb-NO" sz="2400" dirty="0" err="1"/>
              <a:t>ein</a:t>
            </a:r>
            <a:r>
              <a:rPr lang="nb-NO" sz="2400" dirty="0"/>
              <a:t> bestemt plass osv. </a:t>
            </a:r>
            <a:endParaRPr lang="nb-NO" sz="2400" dirty="0" smtClean="0"/>
          </a:p>
          <a:p>
            <a:r>
              <a:rPr lang="nb-NO" sz="2400" dirty="0" err="1" smtClean="0"/>
              <a:t>Forklaringane</a:t>
            </a:r>
            <a:r>
              <a:rPr lang="nb-NO" sz="2400" dirty="0" smtClean="0"/>
              <a:t> er som regel </a:t>
            </a:r>
            <a:r>
              <a:rPr lang="nb-NO" sz="2400" dirty="0" err="1" smtClean="0"/>
              <a:t>ikkje</a:t>
            </a:r>
            <a:r>
              <a:rPr lang="nb-NO" sz="2400" dirty="0" smtClean="0"/>
              <a:t> realistiske, </a:t>
            </a:r>
            <a:r>
              <a:rPr lang="nb-NO" sz="2400" dirty="0"/>
              <a:t>men </a:t>
            </a:r>
            <a:r>
              <a:rPr lang="nb-NO" sz="2400" dirty="0" err="1"/>
              <a:t>dei</a:t>
            </a:r>
            <a:r>
              <a:rPr lang="nb-NO" sz="2400" dirty="0"/>
              <a:t> </a:t>
            </a:r>
            <a:r>
              <a:rPr lang="nb-NO" sz="2400" dirty="0" err="1"/>
              <a:t>fortel</a:t>
            </a:r>
            <a:r>
              <a:rPr lang="nb-NO" sz="2400" dirty="0"/>
              <a:t> oss likevel </a:t>
            </a:r>
            <a:r>
              <a:rPr lang="nb-NO" sz="2400" dirty="0" err="1"/>
              <a:t>ein</a:t>
            </a:r>
            <a:r>
              <a:rPr lang="nb-NO" sz="2400" dirty="0"/>
              <a:t> del om kva for </a:t>
            </a:r>
            <a:r>
              <a:rPr lang="nb-NO" sz="2400" dirty="0" err="1"/>
              <a:t>førestellingar</a:t>
            </a:r>
            <a:r>
              <a:rPr lang="nb-NO" sz="2400" dirty="0"/>
              <a:t> som </a:t>
            </a:r>
            <a:r>
              <a:rPr lang="nb-NO" sz="2400" dirty="0" err="1"/>
              <a:t>fanst</a:t>
            </a:r>
            <a:r>
              <a:rPr lang="nb-NO" sz="2400" dirty="0"/>
              <a:t> i bondesamfunnet.</a:t>
            </a:r>
          </a:p>
          <a:p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6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Moderne vandresegner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går føre seg i vår tid </a:t>
            </a:r>
          </a:p>
          <a:p>
            <a:r>
              <a:rPr lang="nb-NO" sz="2400" i="1" dirty="0" smtClean="0"/>
              <a:t>vandre</a:t>
            </a:r>
            <a:r>
              <a:rPr lang="nb-NO" sz="2400" dirty="0" smtClean="0"/>
              <a:t>segner</a:t>
            </a:r>
            <a:r>
              <a:rPr lang="nb-NO" sz="2400" dirty="0"/>
              <a:t>, for mange av </a:t>
            </a:r>
            <a:r>
              <a:rPr lang="nb-NO" sz="2400" dirty="0" err="1"/>
              <a:t>dei</a:t>
            </a:r>
            <a:r>
              <a:rPr lang="nb-NO" sz="2400" dirty="0"/>
              <a:t> går att mange </a:t>
            </a:r>
            <a:r>
              <a:rPr lang="nb-NO" sz="2400" dirty="0" err="1"/>
              <a:t>stader</a:t>
            </a:r>
            <a:r>
              <a:rPr lang="nb-NO" sz="2400" dirty="0"/>
              <a:t> i landet og i mange ulike land. </a:t>
            </a:r>
            <a:endParaRPr lang="nb-NO" sz="2400" dirty="0" smtClean="0"/>
          </a:p>
          <a:p>
            <a:r>
              <a:rPr lang="nb-NO" sz="2400" dirty="0" err="1" smtClean="0"/>
              <a:t>Forteljingar</a:t>
            </a:r>
            <a:r>
              <a:rPr lang="nb-NO" sz="2400" dirty="0" smtClean="0"/>
              <a:t> </a:t>
            </a:r>
            <a:r>
              <a:rPr lang="nb-NO" sz="2400" dirty="0"/>
              <a:t>om UFO-ar høyrer til </a:t>
            </a:r>
            <a:r>
              <a:rPr lang="nb-NO" sz="2400" dirty="0" smtClean="0"/>
              <a:t>her</a:t>
            </a:r>
          </a:p>
          <a:p>
            <a:r>
              <a:rPr lang="nb-NO" sz="2400" dirty="0" err="1" smtClean="0"/>
              <a:t>Fortel</a:t>
            </a:r>
            <a:r>
              <a:rPr lang="nb-NO" sz="2400" dirty="0" smtClean="0"/>
              <a:t> ofte om </a:t>
            </a:r>
            <a:r>
              <a:rPr lang="nb-NO" sz="2400" dirty="0" err="1"/>
              <a:t>skremande</a:t>
            </a:r>
            <a:r>
              <a:rPr lang="nb-NO" sz="2400" dirty="0"/>
              <a:t> </a:t>
            </a:r>
            <a:r>
              <a:rPr lang="nb-NO" sz="2400" dirty="0" err="1"/>
              <a:t>hendingar</a:t>
            </a:r>
            <a:r>
              <a:rPr lang="nb-NO" sz="2400" dirty="0"/>
              <a:t>, </a:t>
            </a:r>
            <a:r>
              <a:rPr lang="nb-NO" sz="2400" dirty="0" smtClean="0"/>
              <a:t>spøkelseshistorier</a:t>
            </a:r>
            <a:r>
              <a:rPr lang="nb-NO" sz="2400" dirty="0"/>
              <a:t>. </a:t>
            </a:r>
            <a:endParaRPr lang="nb-NO" sz="2400" dirty="0" smtClean="0"/>
          </a:p>
          <a:p>
            <a:r>
              <a:rPr lang="nb-NO" sz="2400" dirty="0" smtClean="0"/>
              <a:t>Som </a:t>
            </a:r>
            <a:r>
              <a:rPr lang="nb-NO" sz="2400" dirty="0"/>
              <a:t>regel er </a:t>
            </a:r>
            <a:r>
              <a:rPr lang="nb-NO" sz="2400" dirty="0" err="1"/>
              <a:t>desse</a:t>
            </a:r>
            <a:r>
              <a:rPr lang="nb-NO" sz="2400" dirty="0"/>
              <a:t> </a:t>
            </a:r>
            <a:r>
              <a:rPr lang="nb-NO" sz="2400" dirty="0" err="1"/>
              <a:t>vandresegnene</a:t>
            </a:r>
            <a:r>
              <a:rPr lang="nb-NO" sz="2400" dirty="0"/>
              <a:t> </a:t>
            </a:r>
            <a:r>
              <a:rPr lang="nb-NO" sz="2400" dirty="0" err="1"/>
              <a:t>ikkje</a:t>
            </a:r>
            <a:r>
              <a:rPr lang="nb-NO" sz="2400" dirty="0"/>
              <a:t> sanne, men </a:t>
            </a:r>
            <a:r>
              <a:rPr lang="nb-NO" sz="2400" dirty="0" err="1"/>
              <a:t>dei</a:t>
            </a:r>
            <a:r>
              <a:rPr lang="nb-NO" sz="2400" dirty="0"/>
              <a:t> blir fortalt som om </a:t>
            </a:r>
            <a:r>
              <a:rPr lang="nb-NO" sz="2400" dirty="0" err="1"/>
              <a:t>dei</a:t>
            </a:r>
            <a:r>
              <a:rPr lang="nb-NO" sz="2400" dirty="0"/>
              <a:t> var det. Det er for eksempel </a:t>
            </a:r>
            <a:r>
              <a:rPr lang="nb-NO" sz="2400" dirty="0" err="1"/>
              <a:t>vanleg</a:t>
            </a:r>
            <a:r>
              <a:rPr lang="nb-NO" sz="2400" dirty="0"/>
              <a:t> at det blir fortalt som </a:t>
            </a:r>
            <a:r>
              <a:rPr lang="nb-NO" sz="2400" dirty="0" err="1"/>
              <a:t>noko</a:t>
            </a:r>
            <a:r>
              <a:rPr lang="nb-NO" sz="2400" dirty="0"/>
              <a:t> «</a:t>
            </a:r>
            <a:r>
              <a:rPr lang="nb-NO" sz="2400" dirty="0" err="1"/>
              <a:t>ein</a:t>
            </a:r>
            <a:r>
              <a:rPr lang="nb-NO" sz="2400" dirty="0"/>
              <a:t> ven av </a:t>
            </a:r>
            <a:r>
              <a:rPr lang="nb-NO" sz="2400" dirty="0" err="1"/>
              <a:t>ein</a:t>
            </a:r>
            <a:r>
              <a:rPr lang="nb-NO" sz="2400" dirty="0"/>
              <a:t> ven» har opplevd.</a:t>
            </a:r>
          </a:p>
          <a:p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18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Folkeviser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 smtClean="0"/>
              <a:t>Omfattar</a:t>
            </a:r>
            <a:r>
              <a:rPr lang="nb-NO" sz="2400" dirty="0" smtClean="0"/>
              <a:t> både </a:t>
            </a:r>
            <a:r>
              <a:rPr lang="nb-NO" sz="2400" dirty="0" err="1" smtClean="0"/>
              <a:t>balladar</a:t>
            </a:r>
            <a:r>
              <a:rPr lang="nb-NO" sz="2400" dirty="0" smtClean="0"/>
              <a:t>, stev, </a:t>
            </a:r>
            <a:r>
              <a:rPr lang="nb-NO" sz="2400" dirty="0" err="1" smtClean="0"/>
              <a:t>arbeidssongar</a:t>
            </a:r>
            <a:r>
              <a:rPr lang="nb-NO" sz="2400" dirty="0" smtClean="0"/>
              <a:t> mm.</a:t>
            </a:r>
          </a:p>
          <a:p>
            <a:r>
              <a:rPr lang="nb-NO" sz="2400" dirty="0" smtClean="0"/>
              <a:t>Funksjon: </a:t>
            </a:r>
          </a:p>
          <a:p>
            <a:r>
              <a:rPr lang="nb-NO" sz="2400" dirty="0" err="1" smtClean="0"/>
              <a:t>Underhaldning</a:t>
            </a:r>
            <a:endParaRPr lang="nb-NO" sz="2400" dirty="0" smtClean="0"/>
          </a:p>
          <a:p>
            <a:r>
              <a:rPr lang="nb-NO" sz="2400" dirty="0" smtClean="0"/>
              <a:t>Dansemusikk </a:t>
            </a:r>
          </a:p>
          <a:p>
            <a:r>
              <a:rPr lang="nb-NO" sz="2400" dirty="0" err="1" smtClean="0"/>
              <a:t>Funksjonssongar</a:t>
            </a:r>
            <a:r>
              <a:rPr lang="nb-NO" sz="2400" dirty="0" smtClean="0"/>
              <a:t>: </a:t>
            </a:r>
            <a:r>
              <a:rPr lang="nb-NO" sz="2400" dirty="0" err="1" smtClean="0"/>
              <a:t>voggesong</a:t>
            </a:r>
            <a:r>
              <a:rPr lang="nb-NO" sz="2400" dirty="0" smtClean="0"/>
              <a:t>, </a:t>
            </a:r>
            <a:r>
              <a:rPr lang="nb-NO" sz="2400" dirty="0" err="1" smtClean="0"/>
              <a:t>arbeidssong</a:t>
            </a:r>
            <a:r>
              <a:rPr lang="nb-NO" sz="2400" dirty="0" smtClean="0"/>
              <a:t>, lokk osv.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98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Stev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Korte, med </a:t>
            </a:r>
            <a:r>
              <a:rPr lang="nb-NO" sz="2400" dirty="0" err="1" smtClean="0"/>
              <a:t>slåande</a:t>
            </a:r>
            <a:r>
              <a:rPr lang="nb-NO" sz="2400" dirty="0" smtClean="0"/>
              <a:t> og poengtert </a:t>
            </a:r>
            <a:r>
              <a:rPr lang="nb-NO" sz="2400" dirty="0" err="1" smtClean="0"/>
              <a:t>innhald</a:t>
            </a:r>
            <a:r>
              <a:rPr lang="nb-NO" sz="2400" dirty="0" smtClean="0"/>
              <a:t>, kan likne på ordtak</a:t>
            </a:r>
          </a:p>
          <a:p>
            <a:r>
              <a:rPr lang="nb-NO" sz="2400" dirty="0" err="1" smtClean="0"/>
              <a:t>Stevjing</a:t>
            </a:r>
            <a:r>
              <a:rPr lang="nb-NO" sz="2400" dirty="0" smtClean="0"/>
              <a:t> = rap </a:t>
            </a:r>
            <a:r>
              <a:rPr lang="nb-NO" sz="2400" dirty="0" err="1" smtClean="0"/>
              <a:t>battling</a:t>
            </a:r>
            <a:r>
              <a:rPr lang="nb-NO" sz="2400" dirty="0" smtClean="0"/>
              <a:t>/ poesi-slam</a:t>
            </a:r>
          </a:p>
          <a:p>
            <a:pPr lvl="1"/>
            <a:r>
              <a:rPr lang="nb-NO" sz="2400" dirty="0" err="1" smtClean="0"/>
              <a:t>Gjere</a:t>
            </a:r>
            <a:r>
              <a:rPr lang="nb-NO" sz="2400" dirty="0" smtClean="0"/>
              <a:t> narr av </a:t>
            </a:r>
            <a:r>
              <a:rPr lang="nb-NO" sz="2400" dirty="0" err="1" smtClean="0"/>
              <a:t>motstandaren</a:t>
            </a:r>
            <a:endParaRPr lang="nb-NO" sz="2400" dirty="0" smtClean="0"/>
          </a:p>
          <a:p>
            <a:pPr lvl="1"/>
            <a:r>
              <a:rPr lang="nb-NO" sz="2400" dirty="0" smtClean="0"/>
              <a:t>Krever raskt </a:t>
            </a:r>
            <a:r>
              <a:rPr lang="nb-NO" sz="2400" dirty="0" err="1" smtClean="0"/>
              <a:t>hovud</a:t>
            </a:r>
            <a:r>
              <a:rPr lang="nb-NO" sz="2400" dirty="0" smtClean="0"/>
              <a:t> og skarp tunge</a:t>
            </a:r>
          </a:p>
          <a:p>
            <a:r>
              <a:rPr lang="nb-NO" sz="2400" dirty="0" err="1" smtClean="0"/>
              <a:t>Nystev</a:t>
            </a:r>
            <a:r>
              <a:rPr lang="nb-NO" sz="2400" dirty="0" smtClean="0"/>
              <a:t> = </a:t>
            </a:r>
            <a:r>
              <a:rPr lang="nb-NO" sz="2400" dirty="0" err="1" smtClean="0"/>
              <a:t>rimforma</a:t>
            </a:r>
            <a:r>
              <a:rPr lang="nb-NO" sz="2400" dirty="0" smtClean="0"/>
              <a:t> </a:t>
            </a:r>
            <a:r>
              <a:rPr lang="nb-NO" sz="2400" dirty="0" err="1" smtClean="0"/>
              <a:t>fom</a:t>
            </a:r>
            <a:r>
              <a:rPr lang="nb-NO" sz="2400" dirty="0" smtClean="0"/>
              <a:t>. </a:t>
            </a:r>
            <a:r>
              <a:rPr lang="nb-NO" sz="2400" dirty="0" smtClean="0"/>
              <a:t>ca. </a:t>
            </a:r>
            <a:r>
              <a:rPr lang="nb-NO" sz="2400" dirty="0" smtClean="0"/>
              <a:t>1700, </a:t>
            </a:r>
          </a:p>
          <a:p>
            <a:pPr lvl="1"/>
            <a:r>
              <a:rPr lang="nb-NO" sz="2400" dirty="0" err="1" smtClean="0"/>
              <a:t>AAbb</a:t>
            </a:r>
            <a:endParaRPr lang="nb-NO" sz="24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97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nb-NO" b="1" dirty="0" err="1"/>
              <a:t>Twitter</a:t>
            </a:r>
            <a:r>
              <a:rPr lang="nb-NO" b="1" dirty="0"/>
              <a:t>-stev av </a:t>
            </a:r>
            <a:r>
              <a:rPr lang="nb-NO" b="1" dirty="0" err="1"/>
              <a:t>Lillebjørn</a:t>
            </a:r>
            <a:r>
              <a:rPr lang="nb-NO" b="1" dirty="0"/>
              <a:t> Nilsen, juni 2013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2400" dirty="0" smtClean="0"/>
              <a:t>Mi </a:t>
            </a:r>
            <a:r>
              <a:rPr lang="nb-NO" sz="2400" dirty="0"/>
              <a:t>snille jente koss er det laga, </a:t>
            </a:r>
            <a:endParaRPr lang="nb-NO" sz="2400" b="0" dirty="0" smtClean="0">
              <a:effectLst/>
            </a:endParaRPr>
          </a:p>
          <a:p>
            <a:pPr marL="0" indent="0">
              <a:buNone/>
            </a:pPr>
            <a:r>
              <a:rPr lang="nb-NO" sz="2400" dirty="0"/>
              <a:t>Du </a:t>
            </a:r>
            <a:r>
              <a:rPr lang="nb-NO" sz="2400" dirty="0" err="1"/>
              <a:t>seie</a:t>
            </a:r>
            <a:r>
              <a:rPr lang="nb-NO" sz="2400" dirty="0"/>
              <a:t> nei og du vil meg hava? </a:t>
            </a:r>
            <a:endParaRPr lang="nb-NO" sz="2400" b="0" dirty="0" smtClean="0">
              <a:effectLst/>
            </a:endParaRPr>
          </a:p>
          <a:p>
            <a:pPr marL="0" indent="0">
              <a:buNone/>
            </a:pPr>
            <a:r>
              <a:rPr lang="nb-NO" sz="2400" dirty="0"/>
              <a:t>Mi snille jente koss er det til? </a:t>
            </a:r>
            <a:endParaRPr lang="nb-NO" sz="2400" b="0" dirty="0" smtClean="0">
              <a:effectLst/>
            </a:endParaRPr>
          </a:p>
          <a:p>
            <a:pPr marL="0" indent="0">
              <a:buNone/>
            </a:pPr>
            <a:r>
              <a:rPr lang="nb-NO" sz="2400" dirty="0"/>
              <a:t>Du </a:t>
            </a:r>
            <a:r>
              <a:rPr lang="nb-NO" sz="2400" dirty="0" err="1"/>
              <a:t>seie</a:t>
            </a:r>
            <a:r>
              <a:rPr lang="nb-NO" sz="2400" dirty="0"/>
              <a:t> nei og du </a:t>
            </a:r>
            <a:r>
              <a:rPr lang="nb-NO" sz="2400" dirty="0" err="1"/>
              <a:t>gjønne</a:t>
            </a:r>
            <a:r>
              <a:rPr lang="nb-NO" sz="2400" dirty="0"/>
              <a:t> vil? </a:t>
            </a:r>
            <a:endParaRPr lang="nb-NO" sz="2400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11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Arbeidssongar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Frå seglskutetida</a:t>
            </a:r>
            <a:r>
              <a:rPr lang="nn-NO" sz="2400" dirty="0"/>
              <a:t>, då under namnet </a:t>
            </a:r>
            <a:r>
              <a:rPr lang="nn-NO" sz="2400" i="1" dirty="0" smtClean="0"/>
              <a:t>sjanti</a:t>
            </a:r>
          </a:p>
          <a:p>
            <a:r>
              <a:rPr lang="nn-NO" sz="2400" dirty="0" smtClean="0"/>
              <a:t>Frå anleggsarbeid </a:t>
            </a:r>
            <a:r>
              <a:rPr lang="nn-NO" sz="2400" dirty="0"/>
              <a:t>som veg- og jarnbaneutbygging. </a:t>
            </a:r>
            <a:endParaRPr lang="nn-NO" sz="2400" dirty="0" smtClean="0"/>
          </a:p>
          <a:p>
            <a:pPr marL="0" indent="0">
              <a:buNone/>
            </a:pPr>
            <a:r>
              <a:rPr lang="nb-NO" sz="2400" dirty="0" smtClean="0">
                <a:sym typeface="Wingdings" panose="05000000000000000000" pitchFamily="2" charset="2"/>
              </a:rPr>
              <a:t> Arbeid som </a:t>
            </a:r>
            <a:r>
              <a:rPr lang="nb-NO" sz="2400" dirty="0" err="1" smtClean="0"/>
              <a:t>kravde</a:t>
            </a:r>
            <a:r>
              <a:rPr lang="nb-NO" sz="2400" dirty="0" smtClean="0"/>
              <a:t> </a:t>
            </a:r>
            <a:r>
              <a:rPr lang="nb-NO" sz="2400" dirty="0"/>
              <a:t>at </a:t>
            </a:r>
            <a:r>
              <a:rPr lang="nb-NO" sz="2400" dirty="0" err="1"/>
              <a:t>arbeidarane</a:t>
            </a:r>
            <a:r>
              <a:rPr lang="nb-NO" sz="2400" dirty="0"/>
              <a:t> koordinerte kreftene sine og </a:t>
            </a:r>
            <a:r>
              <a:rPr lang="nb-NO" sz="2400" dirty="0" smtClean="0"/>
              <a:t>drog </a:t>
            </a:r>
            <a:r>
              <a:rPr lang="nb-NO" sz="2400" dirty="0"/>
              <a:t>i same retning.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>
                <a:sym typeface="Wingdings" panose="05000000000000000000" pitchFamily="2" charset="2"/>
              </a:rPr>
              <a:t> </a:t>
            </a:r>
            <a:r>
              <a:rPr lang="nb-NO" sz="2400" dirty="0" err="1" smtClean="0"/>
              <a:t>Songane</a:t>
            </a:r>
            <a:r>
              <a:rPr lang="nb-NO" sz="2400" dirty="0" smtClean="0"/>
              <a:t> </a:t>
            </a:r>
            <a:r>
              <a:rPr lang="nb-NO" sz="2400" dirty="0"/>
              <a:t>er </a:t>
            </a:r>
            <a:r>
              <a:rPr lang="nb-NO" sz="2400" dirty="0" smtClean="0"/>
              <a:t>rytmiske</a:t>
            </a:r>
            <a:r>
              <a:rPr lang="nb-NO" sz="2400" dirty="0"/>
              <a:t>. </a:t>
            </a:r>
            <a:endParaRPr lang="nb-NO" sz="2400" dirty="0" smtClean="0"/>
          </a:p>
          <a:p>
            <a:pPr lvl="1"/>
            <a:r>
              <a:rPr lang="nb-NO" sz="2400" dirty="0" err="1" smtClean="0"/>
              <a:t>Nokre</a:t>
            </a:r>
            <a:r>
              <a:rPr lang="nb-NO" sz="2400" dirty="0" smtClean="0"/>
              <a:t> </a:t>
            </a:r>
            <a:r>
              <a:rPr lang="nb-NO" sz="2400" dirty="0"/>
              <a:t>gir </a:t>
            </a:r>
            <a:r>
              <a:rPr lang="nb-NO" sz="2400" dirty="0" err="1"/>
              <a:t>ein</a:t>
            </a:r>
            <a:r>
              <a:rPr lang="nb-NO" sz="2400" dirty="0"/>
              <a:t> fast arbeidstakt over lengre tid, </a:t>
            </a:r>
            <a:endParaRPr lang="nb-NO" sz="2400" dirty="0" smtClean="0"/>
          </a:p>
          <a:p>
            <a:pPr lvl="1"/>
            <a:r>
              <a:rPr lang="nb-NO" sz="2400" dirty="0" smtClean="0"/>
              <a:t>Andre </a:t>
            </a:r>
            <a:r>
              <a:rPr lang="nb-NO" sz="2400" dirty="0"/>
              <a:t>gir signal om når alle skal ta i og dra eller løfte. </a:t>
            </a:r>
            <a:endParaRPr lang="nb-NO" sz="2400" dirty="0" smtClean="0"/>
          </a:p>
          <a:p>
            <a:pPr lvl="1"/>
            <a:r>
              <a:rPr lang="nb-NO" sz="2400" dirty="0" smtClean="0"/>
              <a:t>Mange </a:t>
            </a:r>
            <a:r>
              <a:rPr lang="nb-NO" sz="2400" dirty="0"/>
              <a:t>av </a:t>
            </a:r>
            <a:r>
              <a:rPr lang="nb-NO" sz="2400" dirty="0" err="1"/>
              <a:t>arbeidssongane</a:t>
            </a:r>
            <a:r>
              <a:rPr lang="nb-NO" sz="2400" dirty="0"/>
              <a:t> har lite konkret </a:t>
            </a:r>
            <a:r>
              <a:rPr lang="nb-NO" sz="2400" dirty="0" err="1" smtClean="0"/>
              <a:t>innhald</a:t>
            </a:r>
            <a:endParaRPr lang="nb-NO" sz="24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2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Balladar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Episk vise, dvs. </a:t>
            </a:r>
            <a:r>
              <a:rPr lang="nb-NO" sz="2400" dirty="0" err="1" smtClean="0"/>
              <a:t>fortel</a:t>
            </a:r>
            <a:r>
              <a:rPr lang="nb-NO" sz="2400" dirty="0" smtClean="0"/>
              <a:t> ei historie</a:t>
            </a:r>
          </a:p>
          <a:p>
            <a:r>
              <a:rPr lang="nb-NO" sz="2400" dirty="0" err="1" smtClean="0"/>
              <a:t>Opprinneleg</a:t>
            </a:r>
            <a:r>
              <a:rPr lang="nb-NO" sz="2400" dirty="0" smtClean="0"/>
              <a:t> danseviser</a:t>
            </a:r>
          </a:p>
          <a:p>
            <a:r>
              <a:rPr lang="nb-NO" sz="2400" dirty="0" smtClean="0"/>
              <a:t>Italiensk </a:t>
            </a:r>
            <a:r>
              <a:rPr lang="nb-NO" sz="2400" dirty="0" err="1" smtClean="0"/>
              <a:t>ballare</a:t>
            </a:r>
            <a:r>
              <a:rPr lang="nb-NO" sz="2400" dirty="0" smtClean="0"/>
              <a:t> = å danse</a:t>
            </a:r>
          </a:p>
          <a:p>
            <a:r>
              <a:rPr lang="nb-NO" sz="2400" dirty="0" smtClean="0"/>
              <a:t>Har omkvede, </a:t>
            </a:r>
            <a:r>
              <a:rPr lang="nb-NO" sz="2400" dirty="0" err="1" smtClean="0"/>
              <a:t>anten</a:t>
            </a:r>
            <a:r>
              <a:rPr lang="nb-NO" sz="2400" dirty="0" smtClean="0"/>
              <a:t> inne i strofer eller på slutten av kvar strofe</a:t>
            </a:r>
          </a:p>
          <a:p>
            <a:r>
              <a:rPr lang="nb-NO" sz="2400" dirty="0" smtClean="0"/>
              <a:t>Opphav i europeisk </a:t>
            </a:r>
            <a:r>
              <a:rPr lang="nb-NO" sz="2400" dirty="0" err="1" smtClean="0"/>
              <a:t>riddarkultur</a:t>
            </a:r>
            <a:r>
              <a:rPr lang="nb-NO" sz="2400" dirty="0" smtClean="0"/>
              <a:t> </a:t>
            </a:r>
            <a:r>
              <a:rPr lang="nb-NO" sz="2400" dirty="0" err="1" smtClean="0"/>
              <a:t>frå</a:t>
            </a:r>
            <a:r>
              <a:rPr lang="nb-NO" sz="2400" dirty="0" smtClean="0"/>
              <a:t> ca. 1200</a:t>
            </a:r>
          </a:p>
          <a:p>
            <a:r>
              <a:rPr lang="nb-NO" sz="2400" dirty="0" smtClean="0"/>
              <a:t>Var produktiv sjanger fram til ca. 1800</a:t>
            </a:r>
          </a:p>
          <a:p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83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Typar</a:t>
            </a:r>
            <a:r>
              <a:rPr lang="nb-NO" b="1" dirty="0" smtClean="0"/>
              <a:t> av </a:t>
            </a:r>
            <a:r>
              <a:rPr lang="nb-NO" b="1" dirty="0" err="1" smtClean="0"/>
              <a:t>balladar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sz="3100" b="1" dirty="0"/>
              <a:t>Naturmytiske </a:t>
            </a:r>
            <a:r>
              <a:rPr lang="nb-NO" sz="3100" b="1" dirty="0" smtClean="0"/>
              <a:t>ballader</a:t>
            </a:r>
          </a:p>
          <a:p>
            <a:r>
              <a:rPr lang="nb-NO" sz="3100" dirty="0" smtClean="0"/>
              <a:t>Menneske møter underjordiske </a:t>
            </a:r>
            <a:r>
              <a:rPr lang="nb-NO" sz="3100" dirty="0"/>
              <a:t>vesen, og skjebnen </a:t>
            </a:r>
            <a:r>
              <a:rPr lang="nb-NO" sz="3100" dirty="0" err="1"/>
              <a:t>deira</a:t>
            </a:r>
            <a:r>
              <a:rPr lang="nb-NO" sz="3100" dirty="0"/>
              <a:t> blir </a:t>
            </a:r>
            <a:r>
              <a:rPr lang="nb-NO" sz="3100" dirty="0" err="1"/>
              <a:t>påverka</a:t>
            </a:r>
            <a:r>
              <a:rPr lang="nb-NO" sz="3100" dirty="0"/>
              <a:t> av dette møtet. </a:t>
            </a:r>
            <a:endParaRPr lang="nb-NO" sz="3100" dirty="0" smtClean="0"/>
          </a:p>
          <a:p>
            <a:r>
              <a:rPr lang="nb-NO" sz="3100" dirty="0" smtClean="0"/>
              <a:t>F.eks. </a:t>
            </a:r>
            <a:r>
              <a:rPr lang="nb-NO" sz="3100" i="1" dirty="0" smtClean="0"/>
              <a:t>bergtakingsvisene</a:t>
            </a:r>
            <a:r>
              <a:rPr lang="nb-NO" sz="3100" dirty="0" smtClean="0"/>
              <a:t>. </a:t>
            </a:r>
            <a:r>
              <a:rPr lang="nb-NO" sz="3100" dirty="0" err="1" smtClean="0"/>
              <a:t>Desse</a:t>
            </a:r>
            <a:r>
              <a:rPr lang="nb-NO" sz="3100" dirty="0" smtClean="0"/>
              <a:t> </a:t>
            </a:r>
            <a:r>
              <a:rPr lang="nb-NO" sz="3100" dirty="0" err="1"/>
              <a:t>fortel</a:t>
            </a:r>
            <a:r>
              <a:rPr lang="nb-NO" sz="3100" dirty="0"/>
              <a:t> om unge </a:t>
            </a:r>
            <a:r>
              <a:rPr lang="nb-NO" sz="3100" dirty="0" smtClean="0"/>
              <a:t>jenter eller barn </a:t>
            </a:r>
            <a:r>
              <a:rPr lang="nb-NO" sz="3100" dirty="0"/>
              <a:t>som blir henta inn i </a:t>
            </a:r>
            <a:r>
              <a:rPr lang="nb-NO" sz="3100" dirty="0" smtClean="0"/>
              <a:t>berget</a:t>
            </a:r>
            <a:r>
              <a:rPr lang="nb-NO" sz="3100" i="1" dirty="0" smtClean="0"/>
              <a:t>, </a:t>
            </a:r>
            <a:r>
              <a:rPr lang="nb-NO" sz="3100" dirty="0"/>
              <a:t>og som </a:t>
            </a:r>
            <a:r>
              <a:rPr lang="nb-NO" sz="3100" dirty="0" smtClean="0"/>
              <a:t>er </a:t>
            </a:r>
            <a:r>
              <a:rPr lang="nb-NO" sz="3100" dirty="0"/>
              <a:t>tapt for den verkelege verda</a:t>
            </a:r>
            <a:r>
              <a:rPr lang="nb-NO" sz="3100" i="1" dirty="0"/>
              <a:t>. </a:t>
            </a:r>
            <a:endParaRPr lang="nb-NO" sz="3100" i="1" dirty="0" smtClean="0"/>
          </a:p>
          <a:p>
            <a:r>
              <a:rPr lang="nb-NO" sz="3100" i="1" dirty="0" err="1" smtClean="0"/>
              <a:t>Liti</a:t>
            </a:r>
            <a:r>
              <a:rPr lang="nb-NO" sz="3100" i="1" dirty="0" smtClean="0"/>
              <a:t> </a:t>
            </a:r>
            <a:r>
              <a:rPr lang="nb-NO" sz="3100" i="1" dirty="0"/>
              <a:t>Kjersti og Bergekongen </a:t>
            </a:r>
            <a:r>
              <a:rPr lang="nb-NO" sz="3100" dirty="0"/>
              <a:t>er </a:t>
            </a:r>
            <a:r>
              <a:rPr lang="nb-NO" sz="3100" dirty="0" err="1"/>
              <a:t>ein</a:t>
            </a:r>
            <a:r>
              <a:rPr lang="nb-NO" sz="3100" dirty="0"/>
              <a:t> slik ballade. Den </a:t>
            </a:r>
            <a:r>
              <a:rPr lang="nb-NO" sz="3100" dirty="0" err="1"/>
              <a:t>fortel</a:t>
            </a:r>
            <a:r>
              <a:rPr lang="nb-NO" sz="3100" dirty="0"/>
              <a:t> om bergekongen som kjem og vil gifte seg med Kjersti. Ingen kan hindre </a:t>
            </a:r>
            <a:r>
              <a:rPr lang="nb-NO" sz="3100" dirty="0" err="1"/>
              <a:t>giftarmålet</a:t>
            </a:r>
            <a:r>
              <a:rPr lang="nb-NO" sz="3100" dirty="0"/>
              <a:t>, og ho </a:t>
            </a:r>
            <a:r>
              <a:rPr lang="nb-NO" sz="3100" dirty="0" err="1"/>
              <a:t>endar</a:t>
            </a:r>
            <a:r>
              <a:rPr lang="nb-NO" sz="3100" dirty="0"/>
              <a:t> opp i berget og </a:t>
            </a:r>
            <a:r>
              <a:rPr lang="nb-NO" sz="3100" dirty="0" err="1"/>
              <a:t>hugsar</a:t>
            </a:r>
            <a:r>
              <a:rPr lang="nb-NO" sz="3100" dirty="0"/>
              <a:t> </a:t>
            </a:r>
            <a:r>
              <a:rPr lang="nb-NO" sz="3100" dirty="0" err="1"/>
              <a:t>ikkje</a:t>
            </a:r>
            <a:r>
              <a:rPr lang="nb-NO" sz="3100" dirty="0"/>
              <a:t> lenger kven ho var og kvar ho kom </a:t>
            </a:r>
            <a:r>
              <a:rPr lang="nb-NO" sz="3100" dirty="0" err="1"/>
              <a:t>frå</a:t>
            </a:r>
            <a:r>
              <a:rPr lang="nb-NO" sz="3100" dirty="0"/>
              <a:t>. </a:t>
            </a:r>
            <a:endParaRPr lang="nb-NO" sz="3100" dirty="0" smtClean="0"/>
          </a:p>
          <a:p>
            <a:r>
              <a:rPr lang="nb-NO" sz="3100" dirty="0" smtClean="0"/>
              <a:t>Kan </a:t>
            </a:r>
            <a:r>
              <a:rPr lang="nb-NO" sz="3100" dirty="0" err="1" smtClean="0"/>
              <a:t>tolkast</a:t>
            </a:r>
            <a:r>
              <a:rPr lang="nb-NO" sz="3100" dirty="0" smtClean="0"/>
              <a:t> </a:t>
            </a:r>
            <a:r>
              <a:rPr lang="nb-NO" sz="3100" dirty="0"/>
              <a:t>som </a:t>
            </a:r>
            <a:r>
              <a:rPr lang="nb-NO" sz="3100" dirty="0" err="1"/>
              <a:t>ein</a:t>
            </a:r>
            <a:r>
              <a:rPr lang="nb-NO" sz="3100" dirty="0"/>
              <a:t> metafor for </a:t>
            </a:r>
            <a:r>
              <a:rPr lang="nb-NO" sz="3100" dirty="0" err="1"/>
              <a:t>sinnsjukdom</a:t>
            </a:r>
            <a:r>
              <a:rPr lang="nb-NO" sz="3100" dirty="0"/>
              <a:t>: Den unge jenta «forsvinn» </a:t>
            </a:r>
            <a:r>
              <a:rPr lang="nb-NO" sz="3100" dirty="0" err="1"/>
              <a:t>frå</a:t>
            </a:r>
            <a:r>
              <a:rPr lang="nb-NO" sz="3100" dirty="0"/>
              <a:t> den verkelege verda inn i </a:t>
            </a:r>
            <a:r>
              <a:rPr lang="nb-NO" sz="3100" dirty="0" smtClean="0"/>
              <a:t>ei </a:t>
            </a:r>
            <a:r>
              <a:rPr lang="nb-NO" sz="3100" dirty="0"/>
              <a:t>anna </a:t>
            </a:r>
            <a:r>
              <a:rPr lang="nb-NO" sz="3100" dirty="0" err="1"/>
              <a:t>verkelegheit</a:t>
            </a:r>
            <a:r>
              <a:rPr lang="nb-NO" sz="3100" dirty="0"/>
              <a:t> der ingen kan nå henne. </a:t>
            </a:r>
          </a:p>
          <a:p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9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Kva </a:t>
            </a:r>
            <a:r>
              <a:rPr lang="nb-NO" b="1" dirty="0" err="1" smtClean="0"/>
              <a:t>kjenneteiknar</a:t>
            </a:r>
            <a:r>
              <a:rPr lang="nb-NO" b="1" dirty="0" smtClean="0"/>
              <a:t> folkediktinga?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Folkedikting er litteratur, men: </a:t>
            </a:r>
          </a:p>
          <a:p>
            <a:r>
              <a:rPr lang="nb-NO" sz="2400" dirty="0" smtClean="0"/>
              <a:t>Har levd i </a:t>
            </a:r>
            <a:r>
              <a:rPr lang="nb-NO" sz="2400" dirty="0" err="1" smtClean="0"/>
              <a:t>munnleg</a:t>
            </a:r>
            <a:r>
              <a:rPr lang="nb-NO" sz="2400" dirty="0" smtClean="0"/>
              <a:t> overlevering </a:t>
            </a:r>
          </a:p>
          <a:p>
            <a:r>
              <a:rPr lang="nb-NO" sz="2400" dirty="0" smtClean="0"/>
              <a:t>Har ukjent opphav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55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Legendeballader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religiøst </a:t>
            </a:r>
            <a:r>
              <a:rPr lang="nb-NO" sz="2400" dirty="0" err="1"/>
              <a:t>innhald</a:t>
            </a:r>
            <a:r>
              <a:rPr lang="nb-NO" sz="2400" dirty="0"/>
              <a:t>, </a:t>
            </a:r>
            <a:r>
              <a:rPr lang="nb-NO" sz="2400" dirty="0" smtClean="0"/>
              <a:t>ofte </a:t>
            </a:r>
            <a:r>
              <a:rPr lang="nb-NO" sz="2400" dirty="0"/>
              <a:t>om katolske </a:t>
            </a:r>
            <a:r>
              <a:rPr lang="nb-NO" sz="2400" dirty="0" err="1"/>
              <a:t>helgenar</a:t>
            </a:r>
            <a:r>
              <a:rPr lang="nb-NO" sz="2400" dirty="0"/>
              <a:t>, slik som Jomfru Maria og </a:t>
            </a:r>
            <a:r>
              <a:rPr lang="nb-NO" sz="2400" dirty="0" err="1"/>
              <a:t>Heilag</a:t>
            </a:r>
            <a:r>
              <a:rPr lang="nb-NO" sz="2400" dirty="0"/>
              <a:t> Olav. </a:t>
            </a:r>
            <a:endParaRPr lang="nb-NO" sz="2400" dirty="0" smtClean="0"/>
          </a:p>
          <a:p>
            <a:r>
              <a:rPr lang="nb-NO" sz="2400" dirty="0" smtClean="0"/>
              <a:t>Draumkvedet </a:t>
            </a:r>
            <a:r>
              <a:rPr lang="nb-NO" sz="2400" dirty="0"/>
              <a:t>høyrer også med til denne gruppa </a:t>
            </a:r>
            <a:r>
              <a:rPr lang="nb-NO" sz="2400" dirty="0" smtClean="0"/>
              <a:t>viser.</a:t>
            </a:r>
          </a:p>
          <a:p>
            <a:pPr lvl="1"/>
            <a:r>
              <a:rPr lang="nb-NO" sz="2400" dirty="0" smtClean="0"/>
              <a:t>Olav </a:t>
            </a:r>
            <a:r>
              <a:rPr lang="nb-NO" sz="2400" dirty="0" err="1"/>
              <a:t>Aasteson</a:t>
            </a:r>
            <a:r>
              <a:rPr lang="nb-NO" sz="2400" dirty="0"/>
              <a:t> som </a:t>
            </a:r>
            <a:r>
              <a:rPr lang="nb-NO" sz="2400" dirty="0" err="1"/>
              <a:t>vaknar</a:t>
            </a:r>
            <a:r>
              <a:rPr lang="nb-NO" sz="2400" dirty="0"/>
              <a:t> opp 13 </a:t>
            </a:r>
            <a:r>
              <a:rPr lang="nb-NO" sz="2400" dirty="0" err="1"/>
              <a:t>dagar</a:t>
            </a:r>
            <a:r>
              <a:rPr lang="nb-NO" sz="2400" dirty="0"/>
              <a:t> etter jul og har hatt </a:t>
            </a:r>
            <a:r>
              <a:rPr lang="nb-NO" sz="2400" dirty="0" err="1"/>
              <a:t>ein</a:t>
            </a:r>
            <a:r>
              <a:rPr lang="nb-NO" sz="2400" dirty="0"/>
              <a:t> visjonsrik </a:t>
            </a:r>
            <a:r>
              <a:rPr lang="nb-NO" sz="2400" dirty="0" err="1"/>
              <a:t>draum</a:t>
            </a:r>
            <a:r>
              <a:rPr lang="nb-NO" sz="2400" dirty="0"/>
              <a:t>. Denne </a:t>
            </a:r>
            <a:r>
              <a:rPr lang="nb-NO" sz="2400" dirty="0" err="1"/>
              <a:t>fortel</a:t>
            </a:r>
            <a:r>
              <a:rPr lang="nb-NO" sz="2400" dirty="0"/>
              <a:t> han om i </a:t>
            </a:r>
            <a:r>
              <a:rPr lang="nb-NO" sz="2400" dirty="0" err="1"/>
              <a:t>kyrkjedøra</a:t>
            </a:r>
            <a:r>
              <a:rPr lang="nb-NO" sz="2400" dirty="0"/>
              <a:t> 13.-dagen. Han har </a:t>
            </a:r>
            <a:r>
              <a:rPr lang="nb-NO" sz="2400" dirty="0" err="1"/>
              <a:t>vore</a:t>
            </a:r>
            <a:r>
              <a:rPr lang="nb-NO" sz="2400" dirty="0"/>
              <a:t> nede i dødsriket og </a:t>
            </a:r>
            <a:r>
              <a:rPr lang="nb-NO" sz="2400" dirty="0" err="1"/>
              <a:t>fortel</a:t>
            </a:r>
            <a:r>
              <a:rPr lang="nb-NO" sz="2400" dirty="0"/>
              <a:t> alle i </a:t>
            </a:r>
            <a:r>
              <a:rPr lang="nb-NO" sz="2400" dirty="0" err="1"/>
              <a:t>kyrkja</a:t>
            </a:r>
            <a:r>
              <a:rPr lang="nb-NO" sz="2400" dirty="0"/>
              <a:t> om kva han har sett. </a:t>
            </a:r>
            <a:endParaRPr lang="nb-NO" sz="2400" dirty="0" smtClean="0"/>
          </a:p>
          <a:p>
            <a:pPr lvl="1"/>
            <a:r>
              <a:rPr lang="nb-NO" sz="2400" dirty="0" smtClean="0"/>
              <a:t>mange </a:t>
            </a:r>
            <a:r>
              <a:rPr lang="nb-NO" sz="2400" dirty="0"/>
              <a:t>fellestrekk med Dantes </a:t>
            </a:r>
            <a:r>
              <a:rPr lang="nb-NO" sz="2400" i="1" dirty="0"/>
              <a:t>Den </a:t>
            </a:r>
            <a:r>
              <a:rPr lang="nb-NO" sz="2400" i="1" dirty="0" err="1"/>
              <a:t>guddomelige</a:t>
            </a:r>
            <a:r>
              <a:rPr lang="nb-NO" sz="2400" i="1" dirty="0"/>
              <a:t> komedie</a:t>
            </a:r>
            <a:r>
              <a:rPr lang="nb-NO" sz="2400" dirty="0"/>
              <a:t>, </a:t>
            </a:r>
            <a:r>
              <a:rPr lang="nb-NO" sz="2400" dirty="0" err="1"/>
              <a:t>ein</a:t>
            </a:r>
            <a:r>
              <a:rPr lang="nb-NO" sz="2400" dirty="0"/>
              <a:t> italiensk tekst </a:t>
            </a:r>
            <a:r>
              <a:rPr lang="nb-NO" sz="2400" dirty="0" err="1"/>
              <a:t>frå</a:t>
            </a:r>
            <a:r>
              <a:rPr lang="nb-NO" sz="2400" dirty="0"/>
              <a:t> 1200-talet.</a:t>
            </a:r>
          </a:p>
          <a:p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81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Historiske ballader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Her </a:t>
            </a:r>
            <a:r>
              <a:rPr lang="nb-NO" sz="2400" dirty="0"/>
              <a:t>møter vi historiske </a:t>
            </a:r>
            <a:r>
              <a:rPr lang="nb-NO" sz="2400" dirty="0" err="1"/>
              <a:t>hendingar</a:t>
            </a:r>
            <a:r>
              <a:rPr lang="nb-NO" sz="2400" dirty="0"/>
              <a:t> og </a:t>
            </a:r>
            <a:r>
              <a:rPr lang="nb-NO" sz="2400" dirty="0" err="1"/>
              <a:t>personar</a:t>
            </a:r>
            <a:r>
              <a:rPr lang="nb-NO" sz="2400" dirty="0"/>
              <a:t>, men </a:t>
            </a:r>
            <a:r>
              <a:rPr lang="nb-NO" sz="2400" dirty="0" err="1"/>
              <a:t>innhaldet</a:t>
            </a:r>
            <a:r>
              <a:rPr lang="nb-NO" sz="2400" dirty="0"/>
              <a:t> er likevel </a:t>
            </a:r>
            <a:r>
              <a:rPr lang="nb-NO" sz="2400" dirty="0" err="1"/>
              <a:t>ikkje</a:t>
            </a:r>
            <a:r>
              <a:rPr lang="nb-NO" sz="2400" dirty="0"/>
              <a:t> alltid historisk korrekt. </a:t>
            </a:r>
          </a:p>
          <a:p>
            <a:r>
              <a:rPr lang="nb-NO" sz="2400" dirty="0" smtClean="0"/>
              <a:t>Jf. historiske segner</a:t>
            </a:r>
            <a:endParaRPr lang="nb-NO" sz="24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38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Riddarballadar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VI møter </a:t>
            </a:r>
            <a:r>
              <a:rPr lang="nb-NO" sz="2400" dirty="0"/>
              <a:t>vi kulturen i </a:t>
            </a:r>
            <a:r>
              <a:rPr lang="nb-NO" sz="2400" dirty="0" smtClean="0"/>
              <a:t>overklassen</a:t>
            </a:r>
          </a:p>
          <a:p>
            <a:r>
              <a:rPr lang="nb-NO" sz="2400" dirty="0" err="1" smtClean="0"/>
              <a:t>innhaldet</a:t>
            </a:r>
            <a:r>
              <a:rPr lang="nb-NO" sz="2400" dirty="0" smtClean="0"/>
              <a:t> </a:t>
            </a:r>
            <a:r>
              <a:rPr lang="nb-NO" sz="2400" dirty="0"/>
              <a:t>er ofte både dramatisk og romantisk. </a:t>
            </a:r>
            <a:endParaRPr lang="nb-NO" sz="2400" dirty="0" smtClean="0"/>
          </a:p>
          <a:p>
            <a:r>
              <a:rPr lang="nb-NO" sz="2400" dirty="0" smtClean="0"/>
              <a:t>Dette </a:t>
            </a:r>
            <a:r>
              <a:rPr lang="nb-NO" sz="2400" dirty="0"/>
              <a:t>er den største gruppa av </a:t>
            </a:r>
            <a:r>
              <a:rPr lang="nb-NO" sz="2400" dirty="0" err="1"/>
              <a:t>balladar</a:t>
            </a:r>
            <a:r>
              <a:rPr lang="nb-NO" sz="2400" dirty="0"/>
              <a:t>. </a:t>
            </a:r>
          </a:p>
          <a:p>
            <a:r>
              <a:rPr lang="nb-NO" sz="2400" dirty="0" smtClean="0"/>
              <a:t>F.eks. Bendik og </a:t>
            </a:r>
            <a:r>
              <a:rPr lang="nb-NO" sz="2400" dirty="0" err="1" smtClean="0"/>
              <a:t>Årolilja</a:t>
            </a:r>
            <a:endParaRPr lang="nb-NO" sz="24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7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Troll og kjempeviser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 smtClean="0"/>
              <a:t>balladane</a:t>
            </a:r>
            <a:r>
              <a:rPr lang="nb-NO" sz="2400" dirty="0" smtClean="0"/>
              <a:t> </a:t>
            </a:r>
            <a:r>
              <a:rPr lang="nb-NO" sz="2400" dirty="0" err="1"/>
              <a:t>fortel</a:t>
            </a:r>
            <a:r>
              <a:rPr lang="nb-NO" sz="2400" dirty="0"/>
              <a:t> om </a:t>
            </a:r>
            <a:r>
              <a:rPr lang="nb-NO" sz="2400" dirty="0" err="1"/>
              <a:t>overnaturlege</a:t>
            </a:r>
            <a:r>
              <a:rPr lang="nb-NO" sz="2400" dirty="0"/>
              <a:t> vesen, men </a:t>
            </a:r>
            <a:r>
              <a:rPr lang="nb-NO" sz="2400" dirty="0" err="1"/>
              <a:t>desse</a:t>
            </a:r>
            <a:r>
              <a:rPr lang="nb-NO" sz="2400" dirty="0"/>
              <a:t> vesena </a:t>
            </a:r>
            <a:r>
              <a:rPr lang="nb-NO" sz="2400" dirty="0" err="1"/>
              <a:t>liknar</a:t>
            </a:r>
            <a:r>
              <a:rPr lang="nb-NO" sz="2400" dirty="0"/>
              <a:t> </a:t>
            </a:r>
            <a:r>
              <a:rPr lang="nb-NO" sz="2400" dirty="0" err="1"/>
              <a:t>meir</a:t>
            </a:r>
            <a:r>
              <a:rPr lang="nb-NO" sz="2400" dirty="0"/>
              <a:t> på </a:t>
            </a:r>
            <a:r>
              <a:rPr lang="nb-NO" sz="2400" dirty="0" err="1"/>
              <a:t>dei</a:t>
            </a:r>
            <a:r>
              <a:rPr lang="nb-NO" sz="2400" dirty="0"/>
              <a:t> vi finn i eventyra, enn på </a:t>
            </a:r>
            <a:r>
              <a:rPr lang="nb-NO" sz="2400" dirty="0" err="1"/>
              <a:t>dei</a:t>
            </a:r>
            <a:r>
              <a:rPr lang="nb-NO" sz="2400" dirty="0"/>
              <a:t> vi finn i segnene. </a:t>
            </a:r>
            <a:endParaRPr lang="nb-NO" sz="2400" dirty="0" smtClean="0"/>
          </a:p>
          <a:p>
            <a:r>
              <a:rPr lang="nb-NO" sz="2400" dirty="0" smtClean="0"/>
              <a:t>Visa </a:t>
            </a:r>
            <a:r>
              <a:rPr lang="nb-NO" sz="2400" dirty="0"/>
              <a:t>om Torekall er ei slik </a:t>
            </a:r>
            <a:r>
              <a:rPr lang="nb-NO" sz="2400" dirty="0" smtClean="0"/>
              <a:t>vise. </a:t>
            </a:r>
            <a:r>
              <a:rPr lang="nb-NO" sz="2400" dirty="0"/>
              <a:t>Denne visa </a:t>
            </a:r>
            <a:r>
              <a:rPr lang="nb-NO" sz="2400" dirty="0" err="1"/>
              <a:t>fortel</a:t>
            </a:r>
            <a:r>
              <a:rPr lang="nb-NO" sz="2400" dirty="0"/>
              <a:t> om Tore som misser </a:t>
            </a:r>
            <a:r>
              <a:rPr lang="nb-NO" sz="2400" dirty="0" err="1"/>
              <a:t>hamaren</a:t>
            </a:r>
            <a:r>
              <a:rPr lang="nb-NO" sz="2400" dirty="0"/>
              <a:t> sin. Denne Tore er den same som guden Tor i den norrøne mytologien. </a:t>
            </a:r>
          </a:p>
          <a:p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16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err="1" smtClean="0"/>
              <a:t>Skjemteballadar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Dette </a:t>
            </a:r>
            <a:r>
              <a:rPr lang="nb-NO" sz="2400" dirty="0"/>
              <a:t>er humoristiske viser som gjerne snur opp ned på vande </a:t>
            </a:r>
            <a:r>
              <a:rPr lang="nb-NO" sz="2400" dirty="0" err="1"/>
              <a:t>førestellingar</a:t>
            </a:r>
            <a:r>
              <a:rPr lang="nb-NO" sz="2400" dirty="0"/>
              <a:t>.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b="1" dirty="0" smtClean="0"/>
              <a:t>Kråkevisa</a:t>
            </a:r>
            <a:endParaRPr lang="nb-NO" sz="2400" b="1" dirty="0"/>
          </a:p>
          <a:p>
            <a:r>
              <a:rPr lang="nb-NO" sz="2400" dirty="0"/>
              <a:t>Mannen han gjekk seg i </a:t>
            </a:r>
            <a:r>
              <a:rPr lang="nb-NO" sz="2400" dirty="0" err="1"/>
              <a:t>veaskog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/>
              <a:t>hei fara, i </a:t>
            </a:r>
            <a:r>
              <a:rPr lang="nb-NO" sz="2400" dirty="0" err="1"/>
              <a:t>veaskog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/>
              <a:t>der </a:t>
            </a:r>
            <a:r>
              <a:rPr lang="nb-NO" sz="2400" dirty="0" err="1"/>
              <a:t>sat</a:t>
            </a:r>
            <a:r>
              <a:rPr lang="nb-NO" sz="2400" dirty="0"/>
              <a:t> det ei kråke i lunden og gol</a:t>
            </a:r>
            <a:br>
              <a:rPr lang="nb-NO" sz="2400" dirty="0"/>
            </a:br>
            <a:r>
              <a:rPr lang="nb-NO" sz="2400" dirty="0"/>
              <a:t>hei fara, </a:t>
            </a:r>
            <a:r>
              <a:rPr lang="nb-NO" sz="2400" dirty="0" err="1"/>
              <a:t>falturilturaltura</a:t>
            </a:r>
            <a:endParaRPr lang="nb-NO" sz="2400" dirty="0"/>
          </a:p>
          <a:p>
            <a:r>
              <a:rPr lang="nb-NO" sz="2400" dirty="0"/>
              <a:t>Mannen han tenkte med sjølve seg</a:t>
            </a:r>
            <a:br>
              <a:rPr lang="nb-NO" sz="2400" dirty="0"/>
            </a:br>
            <a:r>
              <a:rPr lang="nb-NO" sz="2400" dirty="0"/>
              <a:t>hei fara, med sjølve seg</a:t>
            </a:r>
            <a:br>
              <a:rPr lang="nb-NO" sz="2400" dirty="0"/>
            </a:br>
            <a:r>
              <a:rPr lang="nb-NO" sz="2400" dirty="0"/>
              <a:t>«skal tru om den kråka vil </a:t>
            </a:r>
            <a:r>
              <a:rPr lang="nb-NO" sz="2400" dirty="0" err="1"/>
              <a:t>drepa</a:t>
            </a:r>
            <a:r>
              <a:rPr lang="nb-NO" sz="2400" dirty="0"/>
              <a:t> meg»</a:t>
            </a:r>
            <a:br>
              <a:rPr lang="nb-NO" sz="2400" dirty="0"/>
            </a:br>
            <a:r>
              <a:rPr lang="nb-NO" sz="2400" dirty="0"/>
              <a:t>hei fara, </a:t>
            </a:r>
            <a:r>
              <a:rPr lang="nb-NO" sz="2400" dirty="0" err="1"/>
              <a:t>falturilturaltura</a:t>
            </a:r>
            <a:endParaRPr lang="nb-NO" sz="2400" dirty="0"/>
          </a:p>
          <a:p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20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b-NO" b="1" dirty="0" smtClean="0"/>
              <a:t>Form i norrøne dikt og i </a:t>
            </a:r>
            <a:r>
              <a:rPr lang="nb-NO" b="1" dirty="0" err="1" smtClean="0"/>
              <a:t>balladar</a:t>
            </a:r>
            <a:endParaRPr lang="nb-NO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87650" y="1476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b-NO" altLang="nb-N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814881"/>
              </p:ext>
            </p:extLst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Torekallvisa</a:t>
                      </a:r>
                      <a:r>
                        <a:rPr lang="nn-N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n-N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 er no slik tidend i </a:t>
                      </a:r>
                      <a:r>
                        <a:rPr lang="nn-NO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Æsagard</a:t>
                      </a:r>
                      <a:endParaRPr lang="nn-NO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n-NO" sz="1400" dirty="0" smtClean="0"/>
                        <a:t>som vond’ er og ikkje </a:t>
                      </a:r>
                      <a:r>
                        <a:rPr lang="nn-NO" sz="1400" b="1" dirty="0" smtClean="0"/>
                        <a:t>gode</a:t>
                      </a:r>
                    </a:p>
                    <a:p>
                      <a:pPr algn="l"/>
                      <a:r>
                        <a:rPr lang="nn-NO" sz="1400" b="0" dirty="0" smtClean="0"/>
                        <a:t>Torekall ha misst sin hamar </a:t>
                      </a:r>
                      <a:r>
                        <a:rPr lang="nn-NO" sz="1400" b="0" dirty="0" err="1" smtClean="0"/>
                        <a:t>go</a:t>
                      </a:r>
                      <a:r>
                        <a:rPr lang="nn-NO" sz="1400" b="0" dirty="0" smtClean="0"/>
                        <a:t>’</a:t>
                      </a:r>
                    </a:p>
                    <a:p>
                      <a:pPr algn="l"/>
                      <a:r>
                        <a:rPr lang="nn-NO" sz="1400" b="0" dirty="0" smtClean="0"/>
                        <a:t>Han visste ‘kje kven det </a:t>
                      </a:r>
                      <a:r>
                        <a:rPr lang="nn-NO" sz="1400" b="1" dirty="0" smtClean="0"/>
                        <a:t>gjorde</a:t>
                      </a:r>
                      <a:r>
                        <a:rPr lang="nn-NO" sz="1400" b="0" dirty="0" smtClean="0"/>
                        <a:t>” </a:t>
                      </a:r>
                    </a:p>
                    <a:p>
                      <a:pPr algn="l"/>
                      <a:endParaRPr lang="nn-NO" sz="1400" b="0" dirty="0" smtClean="0"/>
                    </a:p>
                    <a:p>
                      <a:pPr algn="l"/>
                      <a:r>
                        <a:rPr lang="nn-NO" sz="1400" b="0" dirty="0" smtClean="0"/>
                        <a:t>Eg har teke hans hamar </a:t>
                      </a:r>
                      <a:r>
                        <a:rPr lang="nn-NO" sz="1400" b="0" dirty="0" err="1" smtClean="0"/>
                        <a:t>go</a:t>
                      </a:r>
                      <a:r>
                        <a:rPr lang="nn-NO" sz="1400" b="0" dirty="0" smtClean="0"/>
                        <a:t>’</a:t>
                      </a:r>
                    </a:p>
                    <a:p>
                      <a:pPr algn="l"/>
                      <a:r>
                        <a:rPr lang="nn-NO" sz="1400" b="0" dirty="0" smtClean="0"/>
                        <a:t>eg døl det ikkje med </a:t>
                      </a:r>
                      <a:r>
                        <a:rPr lang="nn-NO" sz="1400" b="1" dirty="0" smtClean="0"/>
                        <a:t>ord</a:t>
                      </a:r>
                    </a:p>
                    <a:p>
                      <a:pPr algn="l"/>
                      <a:r>
                        <a:rPr lang="nn-NO" sz="1400" b="0" dirty="0" smtClean="0"/>
                        <a:t>alen åtte og famnar ni</a:t>
                      </a:r>
                    </a:p>
                    <a:p>
                      <a:pPr algn="l"/>
                      <a:r>
                        <a:rPr lang="nn-NO" sz="1400" b="0" dirty="0" smtClean="0"/>
                        <a:t>har eg grave han ned i </a:t>
                      </a:r>
                      <a:r>
                        <a:rPr lang="nn-NO" sz="1400" b="1" dirty="0" smtClean="0"/>
                        <a:t>jord</a:t>
                      </a:r>
                      <a:r>
                        <a:rPr lang="nn-NO" sz="1400" b="0" dirty="0" smtClean="0"/>
                        <a:t>.</a:t>
                      </a:r>
                    </a:p>
                    <a:p>
                      <a:pPr algn="l"/>
                      <a:endParaRPr lang="nn-NO" sz="1400" b="0" dirty="0" smtClean="0"/>
                    </a:p>
                    <a:p>
                      <a:pPr algn="l"/>
                      <a:endParaRPr lang="nn-NO" sz="1400" b="0" dirty="0" smtClean="0"/>
                    </a:p>
                    <a:p>
                      <a:pPr algn="l"/>
                      <a:r>
                        <a:rPr lang="nn-NO" sz="1400" b="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n-NO" sz="1400" b="0" dirty="0" smtClean="0"/>
                        <a:t> Enderim, halvrim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Trymskvida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dirty="0" err="1" smtClean="0"/>
                        <a:t>I</a:t>
                      </a:r>
                      <a:r>
                        <a:rPr lang="en-US" sz="1400" dirty="0" err="1" smtClean="0"/>
                        <a:t>lt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er</a:t>
                      </a:r>
                      <a:r>
                        <a:rPr lang="en-US" sz="1400" dirty="0" smtClean="0"/>
                        <a:t> med </a:t>
                      </a:r>
                      <a:r>
                        <a:rPr lang="en-US" sz="1400" b="1" dirty="0" err="1" smtClean="0"/>
                        <a:t>å</a:t>
                      </a:r>
                      <a:r>
                        <a:rPr lang="en-US" sz="1400" dirty="0" err="1" smtClean="0"/>
                        <a:t>som</a:t>
                      </a:r>
                      <a:r>
                        <a:rPr lang="en-US" sz="1400" dirty="0" smtClean="0"/>
                        <a:t>,</a:t>
                      </a:r>
                    </a:p>
                    <a:p>
                      <a:r>
                        <a:rPr lang="en-US" sz="1400" b="1" dirty="0" err="1" smtClean="0"/>
                        <a:t>i</a:t>
                      </a:r>
                      <a:r>
                        <a:rPr lang="en-US" sz="1400" dirty="0" err="1" smtClean="0"/>
                        <a:t>lt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er</a:t>
                      </a:r>
                      <a:r>
                        <a:rPr lang="en-US" sz="1400" dirty="0" smtClean="0"/>
                        <a:t> med </a:t>
                      </a:r>
                      <a:r>
                        <a:rPr lang="en-US" sz="1400" b="1" dirty="0" err="1" smtClean="0"/>
                        <a:t>a</a:t>
                      </a:r>
                      <a:r>
                        <a:rPr lang="en-US" sz="1400" dirty="0" err="1" smtClean="0"/>
                        <a:t>lvom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r>
                        <a:rPr lang="en-US" sz="1400" b="1" dirty="0" err="1" smtClean="0"/>
                        <a:t>H</a:t>
                      </a:r>
                      <a:r>
                        <a:rPr lang="en-US" sz="1400" dirty="0" err="1" smtClean="0"/>
                        <a:t>ev</a:t>
                      </a:r>
                      <a:r>
                        <a:rPr lang="en-US" sz="1400" dirty="0" smtClean="0"/>
                        <a:t> du </a:t>
                      </a:r>
                      <a:r>
                        <a:rPr lang="en-US" sz="1400" b="1" dirty="0" err="1" smtClean="0"/>
                        <a:t>L</a:t>
                      </a:r>
                      <a:r>
                        <a:rPr lang="en-US" sz="1400" dirty="0" err="1" smtClean="0"/>
                        <a:t>orrides</a:t>
                      </a:r>
                      <a:endParaRPr lang="en-US" sz="1400" dirty="0" smtClean="0"/>
                    </a:p>
                    <a:p>
                      <a:r>
                        <a:rPr lang="en-US" sz="1400" b="1" dirty="0" err="1" smtClean="0"/>
                        <a:t>h</a:t>
                      </a:r>
                      <a:r>
                        <a:rPr lang="en-US" sz="1400" dirty="0" err="1" smtClean="0"/>
                        <a:t>amar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dirty="0" err="1" smtClean="0"/>
                        <a:t>l</a:t>
                      </a:r>
                      <a:r>
                        <a:rPr lang="en-US" sz="1400" dirty="0" err="1" smtClean="0"/>
                        <a:t>øynt</a:t>
                      </a:r>
                      <a:r>
                        <a:rPr lang="en-US" sz="1400" dirty="0" smtClean="0"/>
                        <a:t>?„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Eg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dirty="0" err="1" smtClean="0"/>
                        <a:t>h</a:t>
                      </a:r>
                      <a:r>
                        <a:rPr lang="en-US" sz="1400" dirty="0" err="1" smtClean="0"/>
                        <a:t>ev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dirty="0" err="1" smtClean="0"/>
                        <a:t>L</a:t>
                      </a:r>
                      <a:r>
                        <a:rPr lang="en-US" sz="1400" dirty="0" err="1" smtClean="0"/>
                        <a:t>orrides</a:t>
                      </a:r>
                      <a:endParaRPr lang="en-US" sz="1400" dirty="0" smtClean="0"/>
                    </a:p>
                    <a:p>
                      <a:pPr algn="l"/>
                      <a:r>
                        <a:rPr lang="en-US" sz="1400" b="1" dirty="0" err="1" smtClean="0"/>
                        <a:t>h</a:t>
                      </a:r>
                      <a:r>
                        <a:rPr lang="en-US" sz="1400" dirty="0" err="1" smtClean="0"/>
                        <a:t>amar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dirty="0" err="1" smtClean="0"/>
                        <a:t>l</a:t>
                      </a:r>
                      <a:r>
                        <a:rPr lang="en-US" sz="1400" dirty="0" err="1" smtClean="0"/>
                        <a:t>øynt</a:t>
                      </a:r>
                      <a:r>
                        <a:rPr lang="en-US" sz="1400" dirty="0" smtClean="0"/>
                        <a:t>,</a:t>
                      </a:r>
                    </a:p>
                    <a:p>
                      <a:r>
                        <a:rPr lang="en-US" sz="1400" b="1" dirty="0" err="1" smtClean="0"/>
                        <a:t>å</a:t>
                      </a:r>
                      <a:r>
                        <a:rPr lang="en-US" sz="1400" dirty="0" err="1" smtClean="0"/>
                        <a:t>tte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rastir</a:t>
                      </a:r>
                      <a:endParaRPr lang="en-US" sz="1400" dirty="0" smtClean="0"/>
                    </a:p>
                    <a:p>
                      <a:r>
                        <a:rPr lang="en-US" sz="1400" b="1" dirty="0" smtClean="0"/>
                        <a:t>u</a:t>
                      </a:r>
                      <a:r>
                        <a:rPr lang="en-US" sz="1400" dirty="0" smtClean="0"/>
                        <a:t>nder </a:t>
                      </a:r>
                      <a:r>
                        <a:rPr lang="en-US" sz="1400" dirty="0" err="1" smtClean="0"/>
                        <a:t>jordi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r>
                        <a:rPr lang="en-US" sz="1400" b="1" dirty="0" err="1" smtClean="0"/>
                        <a:t>I</a:t>
                      </a:r>
                      <a:r>
                        <a:rPr lang="en-US" sz="1400" dirty="0" err="1" smtClean="0"/>
                        <a:t>ngen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dirty="0" err="1" smtClean="0"/>
                        <a:t>h</a:t>
                      </a:r>
                      <a:r>
                        <a:rPr lang="en-US" sz="1400" dirty="0" err="1" smtClean="0"/>
                        <a:t>onom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att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fær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dirty="0" err="1" smtClean="0"/>
                        <a:t>h</a:t>
                      </a:r>
                      <a:r>
                        <a:rPr lang="en-US" sz="1400" dirty="0" err="1" smtClean="0"/>
                        <a:t>enta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utan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han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dirty="0" err="1" smtClean="0"/>
                        <a:t>f</a:t>
                      </a:r>
                      <a:r>
                        <a:rPr lang="en-US" sz="1400" dirty="0" err="1" smtClean="0"/>
                        <a:t>ører</a:t>
                      </a:r>
                      <a:r>
                        <a:rPr lang="en-US" sz="1400" dirty="0" smtClean="0"/>
                        <a:t> meg</a:t>
                      </a:r>
                    </a:p>
                    <a:p>
                      <a:r>
                        <a:rPr lang="en-US" sz="1400" b="1" dirty="0" err="1" smtClean="0"/>
                        <a:t>F</a:t>
                      </a:r>
                      <a:r>
                        <a:rPr lang="en-US" sz="1400" dirty="0" err="1" smtClean="0"/>
                        <a:t>røya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til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viv</a:t>
                      </a:r>
                      <a:r>
                        <a:rPr lang="en-US" sz="1400" dirty="0" smtClean="0"/>
                        <a:t>.“</a:t>
                      </a:r>
                    </a:p>
                    <a:p>
                      <a:endParaRPr lang="nb-NO" sz="1400" dirty="0" smtClean="0"/>
                    </a:p>
                    <a:p>
                      <a:r>
                        <a:rPr lang="nn-NO" sz="14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nn-NO" sz="1400" dirty="0" smtClean="0"/>
                        <a:t>bokstavrim: like konsonantar, ulike vokalar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1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Tre </a:t>
            </a:r>
            <a:r>
              <a:rPr lang="nb-NO" b="1" dirty="0" err="1" smtClean="0"/>
              <a:t>hovudsjangerar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 smtClean="0"/>
              <a:t>Norskfaget fokuserer på</a:t>
            </a:r>
          </a:p>
          <a:p>
            <a:r>
              <a:rPr lang="nb-NO" sz="2400" dirty="0" smtClean="0"/>
              <a:t>Eventyr</a:t>
            </a:r>
          </a:p>
          <a:p>
            <a:r>
              <a:rPr lang="nb-NO" sz="2400" dirty="0" smtClean="0"/>
              <a:t>Segner </a:t>
            </a:r>
          </a:p>
          <a:p>
            <a:r>
              <a:rPr lang="nb-NO" sz="2400" dirty="0" smtClean="0"/>
              <a:t>Folkeviser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2400" dirty="0" smtClean="0">
                <a:sym typeface="Wingdings" panose="05000000000000000000" pitchFamily="2" charset="2"/>
              </a:rPr>
              <a:t> men </a:t>
            </a:r>
            <a:r>
              <a:rPr lang="nb-NO" sz="2400" dirty="0" err="1" smtClean="0">
                <a:sym typeface="Wingdings" panose="05000000000000000000" pitchFamily="2" charset="2"/>
              </a:rPr>
              <a:t>omfattar</a:t>
            </a:r>
            <a:r>
              <a:rPr lang="nb-NO" sz="2400" dirty="0" smtClean="0">
                <a:sym typeface="Wingdings" panose="05000000000000000000" pitchFamily="2" charset="2"/>
              </a:rPr>
              <a:t> også gåter, </a:t>
            </a:r>
            <a:r>
              <a:rPr lang="nb-NO" sz="2400" dirty="0" err="1" smtClean="0">
                <a:sym typeface="Wingdings" panose="05000000000000000000" pitchFamily="2" charset="2"/>
              </a:rPr>
              <a:t>vitsar</a:t>
            </a:r>
            <a:r>
              <a:rPr lang="nb-NO" sz="2400" dirty="0" smtClean="0">
                <a:sym typeface="Wingdings" panose="05000000000000000000" pitchFamily="2" charset="2"/>
              </a:rPr>
              <a:t>, rim, regler og andre </a:t>
            </a:r>
            <a:r>
              <a:rPr lang="nb-NO" sz="2400" dirty="0" err="1" smtClean="0">
                <a:sym typeface="Wingdings" panose="05000000000000000000" pitchFamily="2" charset="2"/>
              </a:rPr>
              <a:t>munnleg</a:t>
            </a:r>
            <a:r>
              <a:rPr lang="nb-NO" sz="2400" dirty="0" smtClean="0">
                <a:sym typeface="Wingdings" panose="05000000000000000000" pitchFamily="2" charset="2"/>
              </a:rPr>
              <a:t> overleverte </a:t>
            </a:r>
            <a:r>
              <a:rPr lang="nb-NO" sz="2400" dirty="0" err="1" smtClean="0">
                <a:sym typeface="Wingdings" panose="05000000000000000000" pitchFamily="2" charset="2"/>
              </a:rPr>
              <a:t>tekstar</a:t>
            </a:r>
            <a:r>
              <a:rPr lang="nb-NO" sz="2400" dirty="0" smtClean="0">
                <a:sym typeface="Wingdings" panose="05000000000000000000" pitchFamily="2" charset="2"/>
              </a:rPr>
              <a:t> </a:t>
            </a:r>
            <a:endParaRPr lang="nb-NO" sz="24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8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Eventyr og eventyrlover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sz="3100" dirty="0" smtClean="0"/>
              <a:t>Det litterære universet er befolka av ma. prinsesser, </a:t>
            </a:r>
            <a:r>
              <a:rPr lang="nb-NO" sz="3100" dirty="0" err="1" smtClean="0"/>
              <a:t>prinsar</a:t>
            </a:r>
            <a:r>
              <a:rPr lang="nb-NO" sz="3100" dirty="0" smtClean="0"/>
              <a:t>, troll og dyr som kan snakke.</a:t>
            </a:r>
          </a:p>
          <a:p>
            <a:r>
              <a:rPr lang="nb-NO" sz="3100" dirty="0" smtClean="0"/>
              <a:t>Sjangerkrava er nedfelt i </a:t>
            </a:r>
            <a:r>
              <a:rPr lang="nb-NO" sz="3100" dirty="0" err="1" smtClean="0"/>
              <a:t>såkalla</a:t>
            </a:r>
            <a:r>
              <a:rPr lang="nb-NO" sz="3100" dirty="0" smtClean="0"/>
              <a:t> eventyrlover (Axel </a:t>
            </a:r>
            <a:r>
              <a:rPr lang="nb-NO" sz="3100" dirty="0" err="1" smtClean="0"/>
              <a:t>Olrich</a:t>
            </a:r>
            <a:r>
              <a:rPr lang="nb-NO" sz="3100" dirty="0" smtClean="0"/>
              <a:t>): </a:t>
            </a:r>
          </a:p>
          <a:p>
            <a:r>
              <a:rPr lang="nb-NO" sz="3100" b="1" dirty="0"/>
              <a:t>Innleiingslova:</a:t>
            </a:r>
            <a:r>
              <a:rPr lang="nb-NO" sz="3100" dirty="0"/>
              <a:t> </a:t>
            </a:r>
            <a:r>
              <a:rPr lang="nb-NO" sz="3100" dirty="0" err="1"/>
              <a:t>Eit</a:t>
            </a:r>
            <a:r>
              <a:rPr lang="nb-NO" sz="3100" dirty="0"/>
              <a:t> eventyr har </a:t>
            </a:r>
            <a:r>
              <a:rPr lang="nb-NO" sz="3100" dirty="0" err="1"/>
              <a:t>ein</a:t>
            </a:r>
            <a:r>
              <a:rPr lang="nb-NO" sz="3100" dirty="0"/>
              <a:t> fast formel i starten: «Det var </a:t>
            </a:r>
            <a:r>
              <a:rPr lang="nb-NO" sz="3100" dirty="0" err="1"/>
              <a:t>ein</a:t>
            </a:r>
            <a:r>
              <a:rPr lang="nb-NO" sz="3100" dirty="0"/>
              <a:t> gong». Handlinga </a:t>
            </a:r>
            <a:r>
              <a:rPr lang="nb-NO" sz="3100" dirty="0" err="1"/>
              <a:t>startar</a:t>
            </a:r>
            <a:r>
              <a:rPr lang="nb-NO" sz="3100" dirty="0"/>
              <a:t> også </a:t>
            </a:r>
            <a:r>
              <a:rPr lang="nb-NO" sz="3100" dirty="0" err="1"/>
              <a:t>roleg</a:t>
            </a:r>
            <a:r>
              <a:rPr lang="nb-NO" sz="3100" dirty="0"/>
              <a:t> og udramatisk, og </a:t>
            </a:r>
            <a:r>
              <a:rPr lang="nb-NO" sz="3100" dirty="0" err="1"/>
              <a:t>utviklar</a:t>
            </a:r>
            <a:r>
              <a:rPr lang="nb-NO" sz="3100" dirty="0"/>
              <a:t> seg gradvis. </a:t>
            </a:r>
          </a:p>
          <a:p>
            <a:r>
              <a:rPr lang="nb-NO" sz="3100" b="1" dirty="0"/>
              <a:t>Lova om talmystikk:</a:t>
            </a:r>
            <a:r>
              <a:rPr lang="nb-NO" sz="3100" dirty="0"/>
              <a:t> Visse tal går alltid att i eventyra, </a:t>
            </a:r>
            <a:r>
              <a:rPr lang="nb-NO" sz="3100" dirty="0" err="1"/>
              <a:t>særleg</a:t>
            </a:r>
            <a:r>
              <a:rPr lang="nb-NO" sz="3100" dirty="0"/>
              <a:t> </a:t>
            </a:r>
            <a:r>
              <a:rPr lang="nb-NO" sz="3100" dirty="0" err="1"/>
              <a:t>talet</a:t>
            </a:r>
            <a:r>
              <a:rPr lang="nb-NO" sz="3100" dirty="0"/>
              <a:t> tre. Det kan </a:t>
            </a:r>
            <a:r>
              <a:rPr lang="nb-NO" sz="3100" dirty="0" err="1"/>
              <a:t>vera</a:t>
            </a:r>
            <a:r>
              <a:rPr lang="nb-NO" sz="3100" dirty="0"/>
              <a:t> tre søsken, tre prøver, tre troll osv. Andre tal som går att, er sju, ni og 12. </a:t>
            </a:r>
          </a:p>
          <a:p>
            <a:r>
              <a:rPr lang="nb-NO" sz="3100" b="1" dirty="0"/>
              <a:t>Lova om </a:t>
            </a:r>
            <a:r>
              <a:rPr lang="nb-NO" sz="3100" b="1" dirty="0" err="1"/>
              <a:t>bakvekt</a:t>
            </a:r>
            <a:r>
              <a:rPr lang="nb-NO" sz="3100" b="1" dirty="0"/>
              <a:t>:</a:t>
            </a:r>
            <a:r>
              <a:rPr lang="nb-NO" sz="3100" dirty="0"/>
              <a:t> Når </a:t>
            </a:r>
            <a:r>
              <a:rPr lang="nb-NO" sz="3100" dirty="0" err="1"/>
              <a:t>ein</a:t>
            </a:r>
            <a:r>
              <a:rPr lang="nb-NO" sz="3100" dirty="0"/>
              <a:t> finn </a:t>
            </a:r>
            <a:r>
              <a:rPr lang="nb-NO" sz="3100" dirty="0" err="1"/>
              <a:t>ein</a:t>
            </a:r>
            <a:r>
              <a:rPr lang="nb-NO" sz="3100" dirty="0"/>
              <a:t> serie av nesten like </a:t>
            </a:r>
            <a:r>
              <a:rPr lang="nb-NO" sz="3100" dirty="0" err="1"/>
              <a:t>hendingar</a:t>
            </a:r>
            <a:r>
              <a:rPr lang="nb-NO" sz="3100" dirty="0"/>
              <a:t>, vil den siste </a:t>
            </a:r>
            <a:r>
              <a:rPr lang="nb-NO" sz="3100" dirty="0" err="1"/>
              <a:t>vera</a:t>
            </a:r>
            <a:r>
              <a:rPr lang="nb-NO" sz="3100" dirty="0"/>
              <a:t> </a:t>
            </a:r>
            <a:r>
              <a:rPr lang="nb-NO" sz="3100" dirty="0" err="1"/>
              <a:t>viktigast</a:t>
            </a:r>
            <a:r>
              <a:rPr lang="nb-NO" sz="3100" dirty="0"/>
              <a:t>. Den siste prøva er alltid den </a:t>
            </a:r>
            <a:r>
              <a:rPr lang="nb-NO" sz="3100" dirty="0" err="1"/>
              <a:t>vanskelegaste</a:t>
            </a:r>
            <a:r>
              <a:rPr lang="nb-NO" sz="3100" dirty="0"/>
              <a:t>, den yngste av søstrene er alltid den </a:t>
            </a:r>
            <a:r>
              <a:rPr lang="nb-NO" sz="3100" dirty="0" err="1"/>
              <a:t>vakraste</a:t>
            </a:r>
            <a:r>
              <a:rPr lang="nb-NO" sz="3100" dirty="0"/>
              <a:t> osv. </a:t>
            </a:r>
          </a:p>
          <a:p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8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Eventyrlover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b="1" dirty="0"/>
              <a:t>Kvilelova:</a:t>
            </a:r>
            <a:r>
              <a:rPr lang="nb-NO" sz="2400" dirty="0"/>
              <a:t> Eventyret </a:t>
            </a:r>
            <a:r>
              <a:rPr lang="nb-NO" sz="2400" dirty="0" err="1"/>
              <a:t>sluttar</a:t>
            </a:r>
            <a:r>
              <a:rPr lang="nb-NO" sz="2400" dirty="0"/>
              <a:t> </a:t>
            </a:r>
            <a:r>
              <a:rPr lang="nb-NO" sz="2400" dirty="0" err="1"/>
              <a:t>ikkje</a:t>
            </a:r>
            <a:r>
              <a:rPr lang="nb-NO" sz="2400" dirty="0"/>
              <a:t> brått og dramatisk, men når handlinga har falle til ro, gjerne med </a:t>
            </a:r>
            <a:r>
              <a:rPr lang="nb-NO" sz="2400" dirty="0" err="1"/>
              <a:t>eit</a:t>
            </a:r>
            <a:r>
              <a:rPr lang="nb-NO" sz="2400" dirty="0"/>
              <a:t> formular: «Så levde </a:t>
            </a:r>
            <a:r>
              <a:rPr lang="nb-NO" sz="2400" dirty="0" err="1"/>
              <a:t>dei</a:t>
            </a:r>
            <a:r>
              <a:rPr lang="nb-NO" sz="2400" dirty="0"/>
              <a:t> </a:t>
            </a:r>
            <a:r>
              <a:rPr lang="nb-NO" sz="2400" dirty="0" err="1"/>
              <a:t>lukkeleg</a:t>
            </a:r>
            <a:r>
              <a:rPr lang="nb-NO" sz="2400" dirty="0"/>
              <a:t> alle sine </a:t>
            </a:r>
            <a:r>
              <a:rPr lang="nb-NO" sz="2400" dirty="0" err="1"/>
              <a:t>dagar</a:t>
            </a:r>
            <a:r>
              <a:rPr lang="nb-NO" sz="2400" dirty="0"/>
              <a:t>» </a:t>
            </a:r>
          </a:p>
          <a:p>
            <a:r>
              <a:rPr lang="nn-NO" sz="2400" b="1" dirty="0"/>
              <a:t>Lova om einskap i handlinga:</a:t>
            </a:r>
            <a:r>
              <a:rPr lang="nn-NO" sz="2400" dirty="0"/>
              <a:t> Eit eventyr nemner berre det som er viktig for plottet, og handlinga blir fortalt kronologisk. Det finst ikkje skildringar med mindre dei har noko å bety for utviklinga i eventyret, ingen parallellhandlingar ol.</a:t>
            </a:r>
            <a:endParaRPr lang="nb-NO" sz="24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9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Eventyrlover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b="1" dirty="0"/>
              <a:t>Midtpunktlova:</a:t>
            </a:r>
            <a:r>
              <a:rPr lang="nb-NO" sz="2400" dirty="0"/>
              <a:t> Det er </a:t>
            </a:r>
            <a:r>
              <a:rPr lang="nb-NO" sz="2400" dirty="0" err="1"/>
              <a:t>éin</a:t>
            </a:r>
            <a:r>
              <a:rPr lang="nb-NO" sz="2400" dirty="0"/>
              <a:t> person som er midtpunkt i handlinga, eventyret kan ha </a:t>
            </a:r>
            <a:r>
              <a:rPr lang="nb-NO" sz="2400" dirty="0" err="1"/>
              <a:t>berre</a:t>
            </a:r>
            <a:r>
              <a:rPr lang="nb-NO" sz="2400" dirty="0"/>
              <a:t> </a:t>
            </a:r>
            <a:r>
              <a:rPr lang="nb-NO" sz="2400" dirty="0" err="1"/>
              <a:t>éin</a:t>
            </a:r>
            <a:r>
              <a:rPr lang="nb-NO" sz="2400" dirty="0"/>
              <a:t> helt. </a:t>
            </a:r>
          </a:p>
          <a:p>
            <a:r>
              <a:rPr lang="nn-NO" sz="2400" b="1" dirty="0"/>
              <a:t>Den sceniske totalslova:</a:t>
            </a:r>
            <a:r>
              <a:rPr lang="nn-NO" sz="2400" dirty="0"/>
              <a:t> Det er aldri meir enn to personar involvert i ei scene. </a:t>
            </a:r>
            <a:endParaRPr lang="nb-NO" sz="2400" dirty="0"/>
          </a:p>
          <a:p>
            <a:r>
              <a:rPr lang="nb-NO" sz="2400" b="1" dirty="0" err="1"/>
              <a:t>Tvillinglova</a:t>
            </a:r>
            <a:r>
              <a:rPr lang="nb-NO" sz="2400" b="1" dirty="0"/>
              <a:t>:</a:t>
            </a:r>
            <a:r>
              <a:rPr lang="nb-NO" sz="2400" dirty="0"/>
              <a:t> </a:t>
            </a:r>
            <a:r>
              <a:rPr lang="nb-NO" sz="2400" dirty="0" err="1"/>
              <a:t>Bipersonar</a:t>
            </a:r>
            <a:r>
              <a:rPr lang="nb-NO" sz="2400" dirty="0"/>
              <a:t> i eventyret kan ha like </a:t>
            </a:r>
            <a:r>
              <a:rPr lang="nb-NO" sz="2400" dirty="0" err="1"/>
              <a:t>eigenskapar</a:t>
            </a:r>
            <a:r>
              <a:rPr lang="nb-NO" sz="2400" dirty="0"/>
              <a:t> og er slik sett </a:t>
            </a:r>
            <a:r>
              <a:rPr lang="nb-NO" sz="2400" dirty="0" err="1"/>
              <a:t>ikkje</a:t>
            </a:r>
            <a:r>
              <a:rPr lang="nb-NO" sz="2400" dirty="0"/>
              <a:t> sjølvstendige </a:t>
            </a:r>
            <a:r>
              <a:rPr lang="nb-NO" sz="2400" dirty="0" err="1"/>
              <a:t>karakterar</a:t>
            </a:r>
            <a:r>
              <a:rPr lang="nb-NO" sz="2400" dirty="0"/>
              <a:t>, men må </a:t>
            </a:r>
            <a:r>
              <a:rPr lang="nb-NO" sz="2400" dirty="0" err="1"/>
              <a:t>sjåast</a:t>
            </a:r>
            <a:r>
              <a:rPr lang="nb-NO" sz="2400" dirty="0"/>
              <a:t> som </a:t>
            </a:r>
            <a:r>
              <a:rPr lang="nb-NO" sz="2400" dirty="0" err="1"/>
              <a:t>representantar</a:t>
            </a:r>
            <a:r>
              <a:rPr lang="nb-NO" sz="2400" dirty="0"/>
              <a:t> for ei gruppe menneske. Per og Pål er eksempel på slike </a:t>
            </a:r>
            <a:r>
              <a:rPr lang="nb-NO" sz="2400" dirty="0" err="1"/>
              <a:t>personar</a:t>
            </a:r>
            <a:r>
              <a:rPr lang="nb-NO" sz="2400" dirty="0"/>
              <a:t>. </a:t>
            </a:r>
          </a:p>
          <a:p>
            <a:r>
              <a:rPr lang="nb-NO" sz="2400" b="1" dirty="0" err="1"/>
              <a:t>Motsetnadslova</a:t>
            </a:r>
            <a:r>
              <a:rPr lang="nb-NO" sz="2400" b="1" dirty="0"/>
              <a:t>:</a:t>
            </a:r>
            <a:r>
              <a:rPr lang="nb-NO" sz="2400" dirty="0"/>
              <a:t> Når to </a:t>
            </a:r>
            <a:r>
              <a:rPr lang="nb-NO" sz="2400" dirty="0" err="1"/>
              <a:t>personar</a:t>
            </a:r>
            <a:r>
              <a:rPr lang="nb-NO" sz="2400" dirty="0"/>
              <a:t> opptrer samtidig, blir </a:t>
            </a:r>
            <a:r>
              <a:rPr lang="nb-NO" sz="2400" dirty="0" err="1"/>
              <a:t>motsetnadene</a:t>
            </a:r>
            <a:r>
              <a:rPr lang="nb-NO" sz="2400" dirty="0"/>
              <a:t> forsterka. Den rike skal </a:t>
            </a:r>
            <a:r>
              <a:rPr lang="nb-NO" sz="2400" dirty="0" err="1"/>
              <a:t>vera</a:t>
            </a:r>
            <a:r>
              <a:rPr lang="nb-NO" sz="2400" dirty="0"/>
              <a:t> </a:t>
            </a:r>
            <a:r>
              <a:rPr lang="nb-NO" sz="2400" dirty="0" err="1"/>
              <a:t>tydeleg</a:t>
            </a:r>
            <a:r>
              <a:rPr lang="nb-NO" sz="2400" dirty="0"/>
              <a:t> </a:t>
            </a:r>
            <a:r>
              <a:rPr lang="nb-NO" sz="2400" dirty="0" err="1"/>
              <a:t>rikast</a:t>
            </a:r>
            <a:r>
              <a:rPr lang="nb-NO" sz="2400" dirty="0"/>
              <a:t> og den fattige </a:t>
            </a:r>
            <a:r>
              <a:rPr lang="nb-NO" sz="2400" dirty="0" err="1"/>
              <a:t>tydeleg</a:t>
            </a:r>
            <a:r>
              <a:rPr lang="nb-NO" sz="2400" dirty="0"/>
              <a:t> </a:t>
            </a:r>
            <a:r>
              <a:rPr lang="nb-NO" sz="2400" dirty="0" err="1"/>
              <a:t>fattigast</a:t>
            </a:r>
            <a:r>
              <a:rPr lang="nb-NO" sz="2400" dirty="0"/>
              <a:t>. </a:t>
            </a:r>
          </a:p>
          <a:p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Eventyra og psykoanalysen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 smtClean="0"/>
              <a:t>Psykoanalytikarar</a:t>
            </a:r>
            <a:r>
              <a:rPr lang="nb-NO" sz="2400" dirty="0" smtClean="0"/>
              <a:t> ser eventyra som uttrykk for </a:t>
            </a:r>
            <a:r>
              <a:rPr lang="nb-NO" sz="2400" dirty="0" err="1" smtClean="0"/>
              <a:t>menneskelege</a:t>
            </a:r>
            <a:r>
              <a:rPr lang="nb-NO" sz="2400" dirty="0" smtClean="0"/>
              <a:t> </a:t>
            </a:r>
            <a:r>
              <a:rPr lang="nb-NO" sz="2400" dirty="0" err="1" smtClean="0"/>
              <a:t>erfaringar</a:t>
            </a:r>
            <a:endParaRPr lang="nb-NO" sz="2400" dirty="0" smtClean="0"/>
          </a:p>
          <a:p>
            <a:r>
              <a:rPr lang="nb-NO" sz="2400" dirty="0" smtClean="0"/>
              <a:t>Viser </a:t>
            </a:r>
            <a:r>
              <a:rPr lang="nb-NO" sz="2400" dirty="0" err="1" smtClean="0"/>
              <a:t>korleis</a:t>
            </a:r>
            <a:r>
              <a:rPr lang="nb-NO" sz="2400" dirty="0" smtClean="0"/>
              <a:t> menneske kan møte motgang, </a:t>
            </a:r>
            <a:r>
              <a:rPr lang="nb-NO" sz="2400" dirty="0" err="1" smtClean="0"/>
              <a:t>vekse</a:t>
            </a:r>
            <a:r>
              <a:rPr lang="nb-NO" sz="2400" dirty="0" smtClean="0"/>
              <a:t> og klare seg gjennom livet</a:t>
            </a:r>
          </a:p>
          <a:p>
            <a:pPr>
              <a:buFont typeface="Wingdings"/>
              <a:buChar char="à"/>
            </a:pPr>
            <a:r>
              <a:rPr lang="nb-NO" sz="2400" dirty="0" err="1" smtClean="0">
                <a:sym typeface="Wingdings" panose="05000000000000000000" pitchFamily="2" charset="2"/>
              </a:rPr>
              <a:t>ikkje</a:t>
            </a:r>
            <a:r>
              <a:rPr lang="nb-NO" sz="2400" dirty="0" smtClean="0">
                <a:sym typeface="Wingdings" panose="05000000000000000000" pitchFamily="2" charset="2"/>
              </a:rPr>
              <a:t> «</a:t>
            </a:r>
            <a:r>
              <a:rPr lang="nb-NO" sz="2400" dirty="0" err="1" smtClean="0">
                <a:sym typeface="Wingdings" panose="05000000000000000000" pitchFamily="2" charset="2"/>
              </a:rPr>
              <a:t>berre</a:t>
            </a:r>
            <a:r>
              <a:rPr lang="nb-NO" sz="2400" dirty="0" smtClean="0">
                <a:sym typeface="Wingdings" panose="05000000000000000000" pitchFamily="2" charset="2"/>
              </a:rPr>
              <a:t>» </a:t>
            </a:r>
            <a:r>
              <a:rPr lang="nb-NO" sz="2400" dirty="0" err="1" smtClean="0">
                <a:sym typeface="Wingdings" panose="05000000000000000000" pitchFamily="2" charset="2"/>
              </a:rPr>
              <a:t>forteljingar</a:t>
            </a:r>
            <a:r>
              <a:rPr lang="nb-NO" sz="2400" dirty="0" smtClean="0">
                <a:sym typeface="Wingdings" panose="05000000000000000000" pitchFamily="2" charset="2"/>
              </a:rPr>
              <a:t> for barn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8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b-NO" b="1" dirty="0" smtClean="0"/>
              <a:t>Psykoanalyse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Sigmund Freud (</a:t>
            </a:r>
            <a:r>
              <a:rPr lang="nb-NO" sz="2400" dirty="0" smtClean="0"/>
              <a:t>1856–1939</a:t>
            </a:r>
            <a:r>
              <a:rPr lang="nb-NO" sz="2400" dirty="0" smtClean="0"/>
              <a:t>): menneskesinnet blir styrt av det ubevisste </a:t>
            </a:r>
            <a:r>
              <a:rPr lang="nb-NO" sz="2400" dirty="0" smtClean="0">
                <a:sym typeface="Wingdings" panose="05000000000000000000" pitchFamily="2" charset="2"/>
              </a:rPr>
              <a:t> litteratur blir skapt av det ubevisste</a:t>
            </a:r>
            <a:endParaRPr lang="nb-NO" sz="2400" dirty="0" smtClean="0"/>
          </a:p>
          <a:p>
            <a:r>
              <a:rPr lang="nb-NO" sz="2400" dirty="0" smtClean="0"/>
              <a:t>Carl Gustav Jung (</a:t>
            </a:r>
            <a:r>
              <a:rPr lang="nb-NO" sz="2400" dirty="0" smtClean="0"/>
              <a:t>1875–1961</a:t>
            </a:r>
            <a:r>
              <a:rPr lang="nb-NO" sz="2400" dirty="0" smtClean="0"/>
              <a:t>): læra om </a:t>
            </a:r>
            <a:r>
              <a:rPr lang="nb-NO" sz="2400" dirty="0" err="1" smtClean="0"/>
              <a:t>arketypane</a:t>
            </a:r>
            <a:r>
              <a:rPr lang="nb-NO" sz="2400" dirty="0" smtClean="0"/>
              <a:t>: </a:t>
            </a:r>
          </a:p>
          <a:p>
            <a:pPr lvl="1"/>
            <a:r>
              <a:rPr lang="nb-NO" sz="2400" dirty="0" smtClean="0"/>
              <a:t>Nedarva </a:t>
            </a:r>
            <a:r>
              <a:rPr lang="nb-NO" sz="2400" dirty="0" err="1" smtClean="0"/>
              <a:t>tankebilete</a:t>
            </a:r>
            <a:r>
              <a:rPr lang="nb-NO" sz="2400" dirty="0" smtClean="0"/>
              <a:t>, ubevisst forestilling om </a:t>
            </a:r>
            <a:r>
              <a:rPr lang="nb-NO" sz="2400" i="1" dirty="0" smtClean="0"/>
              <a:t>morsfiguren, vismannen, barnet, helten </a:t>
            </a:r>
            <a:r>
              <a:rPr lang="nb-NO" sz="2400" dirty="0" smtClean="0"/>
              <a:t>osv. </a:t>
            </a:r>
          </a:p>
          <a:p>
            <a:pPr lvl="1"/>
            <a:r>
              <a:rPr lang="nb-NO" sz="2400" dirty="0" err="1" smtClean="0"/>
              <a:t>Arketypane</a:t>
            </a:r>
            <a:r>
              <a:rPr lang="nb-NO" sz="2400" dirty="0" smtClean="0"/>
              <a:t> er for sjela det instinkta er for kroppen</a:t>
            </a:r>
            <a:endParaRPr lang="nb-NO" sz="24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685"/>
            <a:ext cx="9144000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15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2034</Words>
  <Application>Microsoft Office PowerPoint</Application>
  <PresentationFormat>Skjermfremvisning (4:3)</PresentationFormat>
  <Paragraphs>193</Paragraphs>
  <Slides>35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Office-tema</vt:lpstr>
      <vt:lpstr>PowerPoint-presentasjon</vt:lpstr>
      <vt:lpstr>Folkedikting </vt:lpstr>
      <vt:lpstr>Kva kjenneteiknar folkediktinga?</vt:lpstr>
      <vt:lpstr>Tre hovudsjangerar</vt:lpstr>
      <vt:lpstr>Eventyr og eventyrlover</vt:lpstr>
      <vt:lpstr>Eventyrlover </vt:lpstr>
      <vt:lpstr>Eventyrlover</vt:lpstr>
      <vt:lpstr>Eventyra og psykoanalysen</vt:lpstr>
      <vt:lpstr>Psykoanalyse</vt:lpstr>
      <vt:lpstr>Arketypane og eventyra</vt:lpstr>
      <vt:lpstr>Barnelitteratur?</vt:lpstr>
      <vt:lpstr>Raudhette og ulven</vt:lpstr>
      <vt:lpstr>Eventyrtypar</vt:lpstr>
      <vt:lpstr>Eventyrtypar</vt:lpstr>
      <vt:lpstr>Eventyrtypar</vt:lpstr>
      <vt:lpstr>Eventyrtypar</vt:lpstr>
      <vt:lpstr>Eventyrtypar </vt:lpstr>
      <vt:lpstr>Aktantmodellen</vt:lpstr>
      <vt:lpstr>Segner </vt:lpstr>
      <vt:lpstr>Typar av segner</vt:lpstr>
      <vt:lpstr>Historiske segner</vt:lpstr>
      <vt:lpstr>Opphavssegner</vt:lpstr>
      <vt:lpstr>Moderne vandresegner</vt:lpstr>
      <vt:lpstr>Folkeviser </vt:lpstr>
      <vt:lpstr>Stev</vt:lpstr>
      <vt:lpstr>Twitter-stev av Lillebjørn Nilsen, juni 2013</vt:lpstr>
      <vt:lpstr>Arbeidssongar</vt:lpstr>
      <vt:lpstr>Balladar</vt:lpstr>
      <vt:lpstr>Typar av balladar</vt:lpstr>
      <vt:lpstr>Legendeballader</vt:lpstr>
      <vt:lpstr>Historiske ballader</vt:lpstr>
      <vt:lpstr>Riddarballadar</vt:lpstr>
      <vt:lpstr>Troll og kjempeviser</vt:lpstr>
      <vt:lpstr>Skjemteballadar</vt:lpstr>
      <vt:lpstr>Form i norrøne dikt og i balladar</vt:lpstr>
    </vt:vector>
  </TitlesOfParts>
  <Company>Oppland fylkeskommune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kaga1010</dc:creator>
  <cp:lastModifiedBy>Malgorzata Golinska</cp:lastModifiedBy>
  <cp:revision>28</cp:revision>
  <dcterms:created xsi:type="dcterms:W3CDTF">2014-04-13T16:44:12Z</dcterms:created>
  <dcterms:modified xsi:type="dcterms:W3CDTF">2016-01-22T07:46:39Z</dcterms:modified>
</cp:coreProperties>
</file>