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E4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BE16E-D669-4F0C-A2D8-7295E08118C1}" type="datetimeFigureOut">
              <a:rPr lang="pl-PL" smtClean="0"/>
              <a:t>2014-08-16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45655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BE16E-D669-4F0C-A2D8-7295E08118C1}" type="datetimeFigureOut">
              <a:rPr lang="pl-PL" smtClean="0"/>
              <a:t>2014-08-16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57116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BE16E-D669-4F0C-A2D8-7295E08118C1}" type="datetimeFigureOut">
              <a:rPr lang="pl-PL" smtClean="0"/>
              <a:t>2014-08-16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65477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BE16E-D669-4F0C-A2D8-7295E08118C1}" type="datetimeFigureOut">
              <a:rPr lang="pl-PL" smtClean="0"/>
              <a:t>2014-08-16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88653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BE16E-D669-4F0C-A2D8-7295E08118C1}" type="datetimeFigureOut">
              <a:rPr lang="pl-PL" smtClean="0"/>
              <a:t>2014-08-16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3413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pl-PL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BE16E-D669-4F0C-A2D8-7295E08118C1}" type="datetimeFigureOut">
              <a:rPr lang="pl-PL" smtClean="0"/>
              <a:t>2014-08-16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70910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BE16E-D669-4F0C-A2D8-7295E08118C1}" type="datetimeFigureOut">
              <a:rPr lang="pl-PL" smtClean="0"/>
              <a:t>2014-08-16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66122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BE16E-D669-4F0C-A2D8-7295E08118C1}" type="datetimeFigureOut">
              <a:rPr lang="pl-PL" smtClean="0"/>
              <a:t>2014-08-16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57922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BE16E-D669-4F0C-A2D8-7295E08118C1}" type="datetimeFigureOut">
              <a:rPr lang="pl-PL" smtClean="0"/>
              <a:t>2014-08-16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15249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BE16E-D669-4F0C-A2D8-7295E08118C1}" type="datetimeFigureOut">
              <a:rPr lang="pl-PL" smtClean="0"/>
              <a:t>2014-08-16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70457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BE16E-D669-4F0C-A2D8-7295E08118C1}" type="datetimeFigureOut">
              <a:rPr lang="pl-PL" smtClean="0"/>
              <a:t>2014-08-16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46559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9BE16E-D669-4F0C-A2D8-7295E08118C1}" type="datetimeFigureOut">
              <a:rPr lang="pl-PL" smtClean="0"/>
              <a:t>2014-08-16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44673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</a:t>
            </a:r>
            <a:endParaRPr lang="pl-P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     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5" name="TextShape 1"/>
          <p:cNvSpPr txBox="1"/>
          <p:nvPr/>
        </p:nvSpPr>
        <p:spPr>
          <a:xfrm>
            <a:off x="504000" y="301320"/>
            <a:ext cx="8244464" cy="126216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pPr algn="ctr"/>
            <a:r>
              <a:rPr lang="nb-NO" sz="4000" b="1" dirty="0"/>
              <a:t>Retorikk og muntlig kommunikasjon</a:t>
            </a:r>
            <a:endParaRPr sz="4000" b="1" dirty="0"/>
          </a:p>
        </p:txBody>
      </p:sp>
    </p:spTree>
    <p:extLst>
      <p:ext uri="{BB962C8B-B14F-4D97-AF65-F5344CB8AC3E}">
        <p14:creationId xmlns:p14="http://schemas.microsoft.com/office/powerpoint/2010/main" val="3435805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5" name="TextShape 1"/>
          <p:cNvSpPr txBox="1"/>
          <p:nvPr/>
        </p:nvSpPr>
        <p:spPr>
          <a:xfrm>
            <a:off x="504000" y="301320"/>
            <a:ext cx="8244464" cy="126216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pPr algn="ctr"/>
            <a:r>
              <a:rPr lang="nb-NO" sz="4000" b="1" dirty="0" smtClean="0"/>
              <a:t>Patos</a:t>
            </a:r>
            <a:endParaRPr lang="nb-NO" sz="3600" b="1" dirty="0"/>
          </a:p>
        </p:txBody>
      </p:sp>
      <p:sp>
        <p:nvSpPr>
          <p:cNvPr id="4" name="TekstSylinder 3"/>
          <p:cNvSpPr txBox="1"/>
          <p:nvPr/>
        </p:nvSpPr>
        <p:spPr>
          <a:xfrm>
            <a:off x="5219700" y="-76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b-NO" dirty="0"/>
          </a:p>
        </p:txBody>
      </p:sp>
      <p:sp>
        <p:nvSpPr>
          <p:cNvPr id="8" name="TekstSylinder 7"/>
          <p:cNvSpPr txBox="1"/>
          <p:nvPr/>
        </p:nvSpPr>
        <p:spPr>
          <a:xfrm>
            <a:off x="539552" y="1988835"/>
            <a:ext cx="8208912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SzPct val="25000"/>
              <a:buFont typeface="Wingdings" charset="2"/>
              <a:buChar char="u"/>
            </a:pPr>
            <a:r>
              <a:rPr lang="nb-NO" sz="2800" b="1" dirty="0"/>
              <a:t>Mottakerens </a:t>
            </a:r>
            <a:r>
              <a:rPr lang="nb-NO" sz="2800" b="1" dirty="0" smtClean="0"/>
              <a:t>følelser</a:t>
            </a:r>
          </a:p>
          <a:p>
            <a:pPr marL="457200" indent="-457200">
              <a:buSzPct val="25000"/>
              <a:buFont typeface="Wingdings" charset="2"/>
              <a:buChar char="u"/>
            </a:pPr>
            <a:endParaRPr lang="nb-NO" sz="1600" dirty="0"/>
          </a:p>
          <a:p>
            <a:pPr marL="457200" indent="-457200">
              <a:buSzPct val="25000"/>
              <a:buFont typeface="Wingdings" charset="2"/>
              <a:buChar char="u"/>
            </a:pPr>
            <a:r>
              <a:rPr lang="nb-NO" sz="2800" dirty="0"/>
              <a:t>Patosappell oppstår når taleren </a:t>
            </a:r>
            <a:r>
              <a:rPr lang="nb-NO" sz="2800" dirty="0" smtClean="0"/>
              <a:t>bruker</a:t>
            </a:r>
            <a:endParaRPr lang="nb-NO" sz="2800" dirty="0"/>
          </a:p>
          <a:p>
            <a:pPr marL="914400" lvl="1" indent="-457200">
              <a:buSzPct val="25000"/>
              <a:buFont typeface="Wingdings" charset="2"/>
              <a:buChar char="u"/>
            </a:pPr>
            <a:r>
              <a:rPr lang="nb-NO" sz="2400" b="1" dirty="0"/>
              <a:t>o</a:t>
            </a:r>
            <a:r>
              <a:rPr lang="nb-NO" sz="2400" b="1" dirty="0" smtClean="0"/>
              <a:t>rd</a:t>
            </a:r>
            <a:r>
              <a:rPr lang="nb-NO" sz="2400" dirty="0" smtClean="0"/>
              <a:t> </a:t>
            </a:r>
            <a:r>
              <a:rPr lang="nb-NO" sz="2400" dirty="0"/>
              <a:t>(positive, negative, nøytrale)</a:t>
            </a:r>
          </a:p>
          <a:p>
            <a:pPr marL="914400" lvl="1" indent="-457200">
              <a:buSzPct val="25000"/>
              <a:buFont typeface="Wingdings" charset="2"/>
              <a:buChar char="u"/>
            </a:pPr>
            <a:r>
              <a:rPr lang="nb-NO" sz="2400" b="1" dirty="0"/>
              <a:t>v</a:t>
            </a:r>
            <a:r>
              <a:rPr lang="nb-NO" sz="2400" b="1" dirty="0" smtClean="0"/>
              <a:t>irkemidler</a:t>
            </a:r>
            <a:r>
              <a:rPr lang="nb-NO" sz="2400" dirty="0" smtClean="0"/>
              <a:t> </a:t>
            </a:r>
            <a:r>
              <a:rPr lang="nb-NO" sz="2400" dirty="0"/>
              <a:t>(overdrivelse, gjentakelse, bilder, stil)</a:t>
            </a:r>
          </a:p>
          <a:p>
            <a:pPr marL="914400" lvl="1" indent="-457200">
              <a:buSzPct val="25000"/>
              <a:buFont typeface="Wingdings" charset="2"/>
              <a:buChar char="u"/>
            </a:pPr>
            <a:r>
              <a:rPr lang="nb-NO" sz="2400" b="1" dirty="0"/>
              <a:t>f</a:t>
            </a:r>
            <a:r>
              <a:rPr lang="nb-NO" sz="2400" b="1" dirty="0" smtClean="0"/>
              <a:t>ramføringen</a:t>
            </a:r>
            <a:r>
              <a:rPr lang="nb-NO" sz="2400" dirty="0" smtClean="0"/>
              <a:t> </a:t>
            </a:r>
            <a:r>
              <a:rPr lang="nb-NO" sz="2400" dirty="0"/>
              <a:t>(stemmeleie, betoning, kroppsspråk</a:t>
            </a:r>
            <a:r>
              <a:rPr lang="nb-NO" sz="2400" dirty="0" smtClean="0"/>
              <a:t>)</a:t>
            </a:r>
          </a:p>
          <a:p>
            <a:pPr marL="914400" lvl="1" indent="-457200">
              <a:buSzPct val="25000"/>
              <a:buFont typeface="Wingdings" charset="2"/>
              <a:buChar char="u"/>
            </a:pPr>
            <a:endParaRPr lang="nb-NO" sz="1400" dirty="0"/>
          </a:p>
          <a:p>
            <a:pPr marL="457200" indent="-457200">
              <a:buSzPct val="25000"/>
              <a:buFont typeface="Wingdings" charset="2"/>
              <a:buChar char="u"/>
            </a:pPr>
            <a:r>
              <a:rPr lang="nb-NO" sz="2800" dirty="0" smtClean="0"/>
              <a:t>Begrepet kan brukes slik: </a:t>
            </a:r>
            <a:r>
              <a:rPr lang="nb-NO" sz="2800" dirty="0" smtClean="0">
                <a:solidFill>
                  <a:srgbClr val="7030A0"/>
                </a:solidFill>
              </a:rPr>
              <a:t>«Taleren </a:t>
            </a:r>
            <a:r>
              <a:rPr lang="nb-NO" sz="2800" dirty="0">
                <a:solidFill>
                  <a:srgbClr val="7030A0"/>
                </a:solidFill>
              </a:rPr>
              <a:t>brukte mange kontraster og negativt </a:t>
            </a:r>
            <a:r>
              <a:rPr lang="nb-NO" sz="2800" dirty="0" smtClean="0">
                <a:solidFill>
                  <a:srgbClr val="7030A0"/>
                </a:solidFill>
              </a:rPr>
              <a:t>ladde </a:t>
            </a:r>
            <a:r>
              <a:rPr lang="nb-NO" sz="2800" dirty="0">
                <a:solidFill>
                  <a:srgbClr val="7030A0"/>
                </a:solidFill>
              </a:rPr>
              <a:t>ord for å skape en </a:t>
            </a:r>
            <a:r>
              <a:rPr lang="nb-NO" sz="2800" dirty="0" err="1">
                <a:solidFill>
                  <a:srgbClr val="7030A0"/>
                </a:solidFill>
              </a:rPr>
              <a:t>patoappell</a:t>
            </a:r>
            <a:r>
              <a:rPr lang="nb-NO" sz="2800" dirty="0">
                <a:solidFill>
                  <a:srgbClr val="7030A0"/>
                </a:solidFill>
              </a:rPr>
              <a:t>.»</a:t>
            </a:r>
          </a:p>
        </p:txBody>
      </p:sp>
    </p:spTree>
    <p:extLst>
      <p:ext uri="{BB962C8B-B14F-4D97-AF65-F5344CB8AC3E}">
        <p14:creationId xmlns:p14="http://schemas.microsoft.com/office/powerpoint/2010/main" val="145582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</a:t>
            </a:r>
            <a:endParaRPr lang="pl-P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     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5" name="TextShape 1"/>
          <p:cNvSpPr txBox="1"/>
          <p:nvPr/>
        </p:nvSpPr>
        <p:spPr>
          <a:xfrm>
            <a:off x="504000" y="301320"/>
            <a:ext cx="8244464" cy="126216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pPr algn="ctr"/>
            <a:r>
              <a:rPr lang="nb-NO" sz="4000" b="1" dirty="0" smtClean="0"/>
              <a:t>Kommunikasjon</a:t>
            </a:r>
            <a:endParaRPr sz="3600" b="1" dirty="0"/>
          </a:p>
        </p:txBody>
      </p:sp>
      <p:pic>
        <p:nvPicPr>
          <p:cNvPr id="7" name="Bilde 6"/>
          <p:cNvPicPr/>
          <p:nvPr/>
        </p:nvPicPr>
        <p:blipFill>
          <a:blip r:embed="rId3">
            <a:duotone>
              <a:prstClr val="black"/>
              <a:schemeClr val="accent3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07504" y="1700808"/>
            <a:ext cx="8924400" cy="4384440"/>
          </a:xfrm>
          <a:prstGeom prst="rect">
            <a:avLst/>
          </a:prstGeom>
          <a:ln>
            <a:noFill/>
          </a:ln>
        </p:spPr>
      </p:pic>
      <p:sp>
        <p:nvSpPr>
          <p:cNvPr id="4" name="TekstSylinder 3"/>
          <p:cNvSpPr txBox="1"/>
          <p:nvPr/>
        </p:nvSpPr>
        <p:spPr>
          <a:xfrm>
            <a:off x="5219700" y="-76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073620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5" name="TextShape 1"/>
          <p:cNvSpPr txBox="1"/>
          <p:nvPr/>
        </p:nvSpPr>
        <p:spPr>
          <a:xfrm>
            <a:off x="504000" y="301320"/>
            <a:ext cx="8244464" cy="126216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pPr algn="ctr"/>
            <a:r>
              <a:rPr lang="nb-NO" sz="4000" b="1" dirty="0"/>
              <a:t>Funksjoner – formålet med teksten</a:t>
            </a:r>
          </a:p>
        </p:txBody>
      </p:sp>
      <p:sp>
        <p:nvSpPr>
          <p:cNvPr id="4" name="TekstSylinder 3"/>
          <p:cNvSpPr txBox="1"/>
          <p:nvPr/>
        </p:nvSpPr>
        <p:spPr>
          <a:xfrm>
            <a:off x="5219700" y="-76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b-NO" dirty="0"/>
          </a:p>
        </p:txBody>
      </p:sp>
      <p:sp>
        <p:nvSpPr>
          <p:cNvPr id="8" name="TekstSylinder 7"/>
          <p:cNvSpPr txBox="1"/>
          <p:nvPr/>
        </p:nvSpPr>
        <p:spPr>
          <a:xfrm>
            <a:off x="539553" y="2131690"/>
            <a:ext cx="8208912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SzPct val="25000"/>
              <a:buFont typeface="Wingdings" charset="2"/>
              <a:buChar char="u"/>
            </a:pPr>
            <a:r>
              <a:rPr lang="nb-NO" sz="2800" b="1" dirty="0"/>
              <a:t>Informativ</a:t>
            </a:r>
            <a:r>
              <a:rPr lang="nb-NO" sz="2800" dirty="0"/>
              <a:t> funksjon (gi informasjon</a:t>
            </a:r>
            <a:r>
              <a:rPr lang="nb-NO" sz="2800" dirty="0" smtClean="0"/>
              <a:t>)</a:t>
            </a:r>
          </a:p>
          <a:p>
            <a:pPr marL="285750" indent="-285750">
              <a:buSzPct val="25000"/>
              <a:buFont typeface="Wingdings" charset="2"/>
              <a:buChar char="u"/>
            </a:pPr>
            <a:endParaRPr lang="nb-NO" sz="1600" dirty="0"/>
          </a:p>
          <a:p>
            <a:pPr marL="285750" indent="-285750">
              <a:buSzPct val="25000"/>
              <a:buFont typeface="Wingdings" charset="2"/>
              <a:buChar char="u"/>
            </a:pPr>
            <a:r>
              <a:rPr lang="nb-NO" sz="2800" b="1" dirty="0"/>
              <a:t>Appellativ</a:t>
            </a:r>
            <a:r>
              <a:rPr lang="nb-NO" sz="2800" dirty="0"/>
              <a:t> funksjon (føre til reaksjon eller handling</a:t>
            </a:r>
            <a:r>
              <a:rPr lang="nb-NO" sz="2800" dirty="0" smtClean="0"/>
              <a:t>)</a:t>
            </a:r>
          </a:p>
          <a:p>
            <a:pPr marL="285750" indent="-285750">
              <a:buSzPct val="25000"/>
              <a:buFont typeface="Wingdings" charset="2"/>
              <a:buChar char="u"/>
            </a:pPr>
            <a:endParaRPr lang="nb-NO" sz="1600" dirty="0"/>
          </a:p>
          <a:p>
            <a:pPr marL="285750" indent="-285750">
              <a:buSzPct val="25000"/>
              <a:buFont typeface="Wingdings" charset="2"/>
              <a:buChar char="u"/>
            </a:pPr>
            <a:r>
              <a:rPr lang="nb-NO" sz="2800" b="1" dirty="0"/>
              <a:t>Ekspressiv</a:t>
            </a:r>
            <a:r>
              <a:rPr lang="nb-NO" sz="2800" dirty="0"/>
              <a:t> funksjon (uttrykke </a:t>
            </a:r>
            <a:r>
              <a:rPr lang="nb-NO" sz="2800" dirty="0" smtClean="0"/>
              <a:t>følelser/engasjement)</a:t>
            </a:r>
          </a:p>
          <a:p>
            <a:pPr marL="285750" indent="-285750">
              <a:buSzPct val="25000"/>
              <a:buFont typeface="Wingdings" charset="2"/>
              <a:buChar char="u"/>
            </a:pPr>
            <a:endParaRPr lang="nb-NO" sz="1600" dirty="0"/>
          </a:p>
          <a:p>
            <a:pPr marL="285750" indent="-285750">
              <a:buSzPct val="25000"/>
              <a:buFont typeface="Wingdings" charset="2"/>
              <a:buChar char="u"/>
            </a:pPr>
            <a:r>
              <a:rPr lang="nb-NO" sz="2800" b="1" dirty="0"/>
              <a:t>Estetisk</a:t>
            </a:r>
            <a:r>
              <a:rPr lang="nb-NO" sz="2800" dirty="0"/>
              <a:t> funksjon (være vakker)</a:t>
            </a:r>
          </a:p>
          <a:p>
            <a:pPr marL="285750" indent="-285750">
              <a:buFont typeface="Arial"/>
              <a:buChar char="•"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689277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5" name="TextShape 1"/>
          <p:cNvSpPr txBox="1"/>
          <p:nvPr/>
        </p:nvSpPr>
        <p:spPr>
          <a:xfrm>
            <a:off x="504000" y="301320"/>
            <a:ext cx="8244464" cy="126216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pPr algn="ctr"/>
            <a:r>
              <a:rPr lang="nb-NO" sz="4000" b="1" dirty="0" smtClean="0"/>
              <a:t>Retorikk</a:t>
            </a:r>
            <a:endParaRPr lang="nb-NO" sz="3600" b="1" dirty="0"/>
          </a:p>
        </p:txBody>
      </p:sp>
      <p:sp>
        <p:nvSpPr>
          <p:cNvPr id="4" name="TekstSylinder 3"/>
          <p:cNvSpPr txBox="1"/>
          <p:nvPr/>
        </p:nvSpPr>
        <p:spPr>
          <a:xfrm>
            <a:off x="5219700" y="-76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b-NO" dirty="0"/>
          </a:p>
        </p:txBody>
      </p:sp>
      <p:sp>
        <p:nvSpPr>
          <p:cNvPr id="8" name="TekstSylinder 7"/>
          <p:cNvSpPr txBox="1"/>
          <p:nvPr/>
        </p:nvSpPr>
        <p:spPr>
          <a:xfrm>
            <a:off x="539553" y="1844824"/>
            <a:ext cx="8208912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SzPct val="25000"/>
              <a:buFont typeface="Wingdings" charset="2"/>
              <a:buChar char="u"/>
            </a:pPr>
            <a:r>
              <a:rPr lang="nb-NO" sz="2800" dirty="0"/>
              <a:t>Retorikk som </a:t>
            </a:r>
            <a:r>
              <a:rPr lang="nb-NO" sz="2800" b="1" dirty="0"/>
              <a:t>fag</a:t>
            </a:r>
          </a:p>
          <a:p>
            <a:pPr marL="742950" lvl="1" indent="-285750">
              <a:buSzPct val="25000"/>
              <a:buFont typeface="Wingdings" charset="2"/>
              <a:buChar char="u"/>
            </a:pPr>
            <a:r>
              <a:rPr lang="nb-NO" sz="2400" dirty="0"/>
              <a:t>Oppsto i Hellas - filosofer</a:t>
            </a:r>
          </a:p>
          <a:p>
            <a:pPr marL="742950" lvl="1" indent="-285750">
              <a:buSzPct val="25000"/>
              <a:buFont typeface="Wingdings" charset="2"/>
              <a:buChar char="u"/>
            </a:pPr>
            <a:r>
              <a:rPr lang="nb-NO" sz="2400" dirty="0"/>
              <a:t>Utdanne til å </a:t>
            </a:r>
            <a:r>
              <a:rPr lang="nb-NO" sz="2400" dirty="0" smtClean="0"/>
              <a:t>uttrykke </a:t>
            </a:r>
            <a:r>
              <a:rPr lang="nb-NO" sz="2400" dirty="0"/>
              <a:t>seg målrettet og virkningsfullt</a:t>
            </a:r>
          </a:p>
          <a:p>
            <a:pPr marL="285750" indent="-285750">
              <a:buSzPct val="25000"/>
              <a:buFont typeface="Wingdings" charset="2"/>
              <a:buChar char="u"/>
            </a:pPr>
            <a:endParaRPr lang="nb-NO" sz="2800" dirty="0"/>
          </a:p>
          <a:p>
            <a:pPr marL="285750" indent="-285750">
              <a:buSzPct val="25000"/>
              <a:buFont typeface="Wingdings" charset="2"/>
              <a:buChar char="u"/>
            </a:pPr>
            <a:r>
              <a:rPr lang="nb-NO" sz="2800" dirty="0"/>
              <a:t>Retorikk som språklig </a:t>
            </a:r>
            <a:r>
              <a:rPr lang="nb-NO" sz="2800" b="1" dirty="0"/>
              <a:t>praksis</a:t>
            </a:r>
          </a:p>
          <a:p>
            <a:pPr marL="742950" lvl="1" indent="-285750">
              <a:buSzPct val="25000"/>
              <a:buFont typeface="Wingdings" charset="2"/>
              <a:buChar char="u"/>
            </a:pPr>
            <a:r>
              <a:rPr lang="nb-NO" sz="2400" dirty="0" smtClean="0"/>
              <a:t>Måten </a:t>
            </a:r>
            <a:r>
              <a:rPr lang="nb-NO" sz="2400" dirty="0"/>
              <a:t>vi uttrykker </a:t>
            </a:r>
            <a:r>
              <a:rPr lang="nb-NO" sz="2400" dirty="0" smtClean="0"/>
              <a:t>oss på</a:t>
            </a:r>
            <a:endParaRPr lang="nb-NO" sz="2400" dirty="0"/>
          </a:p>
          <a:p>
            <a:pPr marL="742950" lvl="1" indent="-285750">
              <a:buSzPct val="25000"/>
              <a:buFont typeface="Wingdings" charset="2"/>
              <a:buChar char="u"/>
            </a:pPr>
            <a:r>
              <a:rPr lang="nb-NO" sz="2400" dirty="0"/>
              <a:t>Tekst og virkemidler</a:t>
            </a:r>
          </a:p>
          <a:p>
            <a:pPr marL="742950" lvl="1" indent="-285750">
              <a:buSzPct val="25000"/>
              <a:buFont typeface="Wingdings" charset="2"/>
              <a:buChar char="u"/>
            </a:pPr>
            <a:endParaRPr lang="nb-NO" sz="2800" dirty="0"/>
          </a:p>
          <a:p>
            <a:pPr marL="285750" indent="-285750">
              <a:buSzPct val="25000"/>
              <a:buFont typeface="Wingdings" charset="2"/>
              <a:buChar char="u"/>
            </a:pPr>
            <a:r>
              <a:rPr lang="nb-NO" sz="2800" b="1" dirty="0"/>
              <a:t>Sentrale begreper: </a:t>
            </a:r>
            <a:r>
              <a:rPr lang="nb-NO" sz="2800" dirty="0" err="1"/>
              <a:t>kairos</a:t>
            </a:r>
            <a:r>
              <a:rPr lang="nb-NO" sz="2800" dirty="0"/>
              <a:t>, </a:t>
            </a:r>
            <a:r>
              <a:rPr lang="nb-NO" sz="2800" dirty="0" err="1"/>
              <a:t>aptum</a:t>
            </a:r>
            <a:r>
              <a:rPr lang="nb-NO" sz="2800" dirty="0"/>
              <a:t>, etos, patos, logos</a:t>
            </a:r>
          </a:p>
        </p:txBody>
      </p:sp>
    </p:spTree>
    <p:extLst>
      <p:ext uri="{BB962C8B-B14F-4D97-AF65-F5344CB8AC3E}">
        <p14:creationId xmlns:p14="http://schemas.microsoft.com/office/powerpoint/2010/main" val="1790836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5" name="TextShape 1"/>
          <p:cNvSpPr txBox="1"/>
          <p:nvPr/>
        </p:nvSpPr>
        <p:spPr>
          <a:xfrm>
            <a:off x="504000" y="301320"/>
            <a:ext cx="8244464" cy="126216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pPr algn="ctr"/>
            <a:r>
              <a:rPr lang="nb-NO" sz="4000" b="1" dirty="0" smtClean="0"/>
              <a:t>Kairos</a:t>
            </a:r>
            <a:endParaRPr lang="nb-NO" sz="3600" b="1" dirty="0"/>
          </a:p>
        </p:txBody>
      </p:sp>
      <p:sp>
        <p:nvSpPr>
          <p:cNvPr id="4" name="TekstSylinder 3"/>
          <p:cNvSpPr txBox="1"/>
          <p:nvPr/>
        </p:nvSpPr>
        <p:spPr>
          <a:xfrm>
            <a:off x="5219700" y="-76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b-NO" dirty="0"/>
          </a:p>
        </p:txBody>
      </p:sp>
      <p:sp>
        <p:nvSpPr>
          <p:cNvPr id="8" name="TekstSylinder 7"/>
          <p:cNvSpPr txBox="1"/>
          <p:nvPr/>
        </p:nvSpPr>
        <p:spPr>
          <a:xfrm>
            <a:off x="539553" y="2120657"/>
            <a:ext cx="8208912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SzPct val="25000"/>
              <a:buFont typeface="Wingdings" charset="2"/>
              <a:buChar char="u"/>
            </a:pPr>
            <a:r>
              <a:rPr lang="nb-NO" sz="2800" dirty="0"/>
              <a:t>Kairos: </a:t>
            </a:r>
            <a:r>
              <a:rPr lang="nb-NO" sz="2800" b="1" dirty="0"/>
              <a:t>konteksten</a:t>
            </a:r>
            <a:r>
              <a:rPr lang="nb-NO" sz="2800" dirty="0"/>
              <a:t> eller </a:t>
            </a:r>
            <a:r>
              <a:rPr lang="nb-NO" sz="2800" dirty="0" smtClean="0"/>
              <a:t>talesituasjonen</a:t>
            </a:r>
          </a:p>
          <a:p>
            <a:pPr marL="457200" indent="-457200">
              <a:buSzPct val="25000"/>
              <a:buFont typeface="Wingdings" charset="2"/>
              <a:buChar char="u"/>
            </a:pPr>
            <a:endParaRPr lang="nb-NO" sz="1600" dirty="0"/>
          </a:p>
          <a:p>
            <a:pPr marL="457200" indent="-457200">
              <a:buSzPct val="25000"/>
              <a:buFont typeface="Wingdings" charset="2"/>
              <a:buChar char="u"/>
            </a:pPr>
            <a:r>
              <a:rPr lang="nb-NO" sz="2800" dirty="0"/>
              <a:t>Kunnskaper om </a:t>
            </a:r>
            <a:r>
              <a:rPr lang="nb-NO" sz="2800" b="1" dirty="0"/>
              <a:t>talesituasjonen</a:t>
            </a:r>
            <a:r>
              <a:rPr lang="nb-NO" sz="2800" dirty="0"/>
              <a:t> og </a:t>
            </a:r>
            <a:r>
              <a:rPr lang="nb-NO" sz="2800" b="1" dirty="0"/>
              <a:t>mottakerne</a:t>
            </a:r>
            <a:r>
              <a:rPr lang="nb-NO" sz="2800" dirty="0"/>
              <a:t> er avgjørende for å lykkes med </a:t>
            </a:r>
            <a:r>
              <a:rPr lang="nb-NO" sz="2800" dirty="0" smtClean="0"/>
              <a:t>teksten</a:t>
            </a:r>
          </a:p>
          <a:p>
            <a:pPr marL="457200" indent="-457200">
              <a:buSzPct val="25000"/>
              <a:buFont typeface="Wingdings" charset="2"/>
              <a:buChar char="u"/>
            </a:pPr>
            <a:endParaRPr lang="nb-NO" sz="1600" dirty="0"/>
          </a:p>
          <a:p>
            <a:pPr marL="457200" indent="-457200">
              <a:buSzPct val="25000"/>
              <a:buFont typeface="Wingdings" charset="2"/>
              <a:buChar char="u"/>
            </a:pPr>
            <a:r>
              <a:rPr lang="nb-NO" sz="2800" b="1" dirty="0" smtClean="0"/>
              <a:t>Innbefatter bl.a. </a:t>
            </a:r>
            <a:r>
              <a:rPr lang="nb-NO" sz="2800" dirty="0"/>
              <a:t>tid, sted, </a:t>
            </a:r>
            <a:r>
              <a:rPr lang="nb-NO" sz="2800" dirty="0" smtClean="0"/>
              <a:t>funksjon, </a:t>
            </a:r>
            <a:r>
              <a:rPr lang="nb-NO" sz="2800" dirty="0"/>
              <a:t>publikums </a:t>
            </a:r>
            <a:r>
              <a:rPr lang="nb-NO" sz="2800" dirty="0" smtClean="0"/>
              <a:t>kunnskaper/motivasjon</a:t>
            </a:r>
            <a:endParaRPr lang="nb-NO" sz="2800" dirty="0"/>
          </a:p>
        </p:txBody>
      </p:sp>
    </p:spTree>
    <p:extLst>
      <p:ext uri="{BB962C8B-B14F-4D97-AF65-F5344CB8AC3E}">
        <p14:creationId xmlns:p14="http://schemas.microsoft.com/office/powerpoint/2010/main" val="3474142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5" name="TextShape 1"/>
          <p:cNvSpPr txBox="1"/>
          <p:nvPr/>
        </p:nvSpPr>
        <p:spPr>
          <a:xfrm>
            <a:off x="504000" y="301320"/>
            <a:ext cx="8244464" cy="126216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pPr algn="ctr"/>
            <a:r>
              <a:rPr lang="nb-NO" sz="4000" b="1" dirty="0" err="1" smtClean="0"/>
              <a:t>Aptum</a:t>
            </a:r>
            <a:endParaRPr lang="nb-NO" sz="3600" b="1" dirty="0"/>
          </a:p>
        </p:txBody>
      </p:sp>
      <p:sp>
        <p:nvSpPr>
          <p:cNvPr id="4" name="TekstSylinder 3"/>
          <p:cNvSpPr txBox="1"/>
          <p:nvPr/>
        </p:nvSpPr>
        <p:spPr>
          <a:xfrm>
            <a:off x="5219700" y="-76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b-NO" dirty="0"/>
          </a:p>
        </p:txBody>
      </p:sp>
      <p:sp>
        <p:nvSpPr>
          <p:cNvPr id="8" name="TekstSylinder 7"/>
          <p:cNvSpPr txBox="1"/>
          <p:nvPr/>
        </p:nvSpPr>
        <p:spPr>
          <a:xfrm>
            <a:off x="539553" y="1844824"/>
            <a:ext cx="8208912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SzPct val="25000"/>
              <a:buFont typeface="Wingdings" charset="2"/>
              <a:buChar char="u"/>
            </a:pPr>
            <a:r>
              <a:rPr lang="nb-NO" sz="2800" dirty="0"/>
              <a:t>«</a:t>
            </a:r>
            <a:r>
              <a:rPr lang="nb-NO" sz="2800" b="1" dirty="0"/>
              <a:t>Det som passer </a:t>
            </a:r>
            <a:r>
              <a:rPr lang="nb-NO" sz="2800" b="1" dirty="0" smtClean="0"/>
              <a:t>seg / passer i </a:t>
            </a:r>
            <a:r>
              <a:rPr lang="nb-NO" sz="2800" b="1" dirty="0"/>
              <a:t>situasjonen</a:t>
            </a:r>
            <a:r>
              <a:rPr lang="nb-NO" sz="2800" dirty="0" smtClean="0"/>
              <a:t>»</a:t>
            </a:r>
          </a:p>
          <a:p>
            <a:pPr marL="457200" indent="-457200">
              <a:buSzPct val="25000"/>
              <a:buFont typeface="Wingdings" charset="2"/>
              <a:buChar char="u"/>
            </a:pPr>
            <a:endParaRPr lang="nb-NO" sz="1600" dirty="0"/>
          </a:p>
          <a:p>
            <a:pPr marL="457200" indent="-457200">
              <a:buSzPct val="25000"/>
              <a:buFont typeface="Wingdings" charset="2"/>
              <a:buChar char="u"/>
            </a:pPr>
            <a:r>
              <a:rPr lang="nb-NO" sz="2800" dirty="0"/>
              <a:t>Kunnskapene om </a:t>
            </a:r>
            <a:r>
              <a:rPr lang="nb-NO" sz="2800" dirty="0" err="1"/>
              <a:t>kairos</a:t>
            </a:r>
            <a:r>
              <a:rPr lang="nb-NO" sz="2800" dirty="0"/>
              <a:t> gjør at taleren kan velge virkemidler og innhold som er </a:t>
            </a:r>
            <a:r>
              <a:rPr lang="nb-NO" sz="2800" dirty="0" smtClean="0"/>
              <a:t>hensiktsmessig </a:t>
            </a:r>
            <a:endParaRPr lang="nb-NO" sz="2800" dirty="0"/>
          </a:p>
        </p:txBody>
      </p:sp>
      <p:pic>
        <p:nvPicPr>
          <p:cNvPr id="7" name="Bilde 6"/>
          <p:cNvPicPr/>
          <p:nvPr/>
        </p:nvPicPr>
        <p:blipFill>
          <a:blip r:embed="rId3"/>
          <a:stretch>
            <a:fillRect/>
          </a:stretch>
        </p:blipFill>
        <p:spPr>
          <a:xfrm>
            <a:off x="1565184" y="3717032"/>
            <a:ext cx="2142720" cy="2142720"/>
          </a:xfrm>
          <a:prstGeom prst="rect">
            <a:avLst/>
          </a:prstGeom>
          <a:ln>
            <a:noFill/>
          </a:ln>
        </p:spPr>
      </p:pic>
      <p:sp>
        <p:nvSpPr>
          <p:cNvPr id="9" name="Rektangel 8"/>
          <p:cNvSpPr/>
          <p:nvPr/>
        </p:nvSpPr>
        <p:spPr>
          <a:xfrm>
            <a:off x="4494840" y="4365104"/>
            <a:ext cx="2741456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sz="2800" dirty="0" smtClean="0"/>
              <a:t>Alltid passende å </a:t>
            </a:r>
          </a:p>
          <a:p>
            <a:r>
              <a:rPr lang="nb-NO" sz="2800" dirty="0" smtClean="0"/>
              <a:t>bruke smilefjes?</a:t>
            </a:r>
            <a:endParaRPr lang="nb-NO" sz="2800" dirty="0"/>
          </a:p>
        </p:txBody>
      </p:sp>
    </p:spTree>
    <p:extLst>
      <p:ext uri="{BB962C8B-B14F-4D97-AF65-F5344CB8AC3E}">
        <p14:creationId xmlns:p14="http://schemas.microsoft.com/office/powerpoint/2010/main" val="1739019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5" name="TextShape 1"/>
          <p:cNvSpPr txBox="1"/>
          <p:nvPr/>
        </p:nvSpPr>
        <p:spPr>
          <a:xfrm>
            <a:off x="504000" y="301320"/>
            <a:ext cx="8244464" cy="126216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pPr algn="ctr"/>
            <a:r>
              <a:rPr lang="nb-NO" sz="4000" b="1" dirty="0" smtClean="0"/>
              <a:t>Appellformene</a:t>
            </a:r>
            <a:endParaRPr lang="nb-NO" sz="3600" b="1" dirty="0"/>
          </a:p>
        </p:txBody>
      </p:sp>
      <p:sp>
        <p:nvSpPr>
          <p:cNvPr id="4" name="TekstSylinder 3"/>
          <p:cNvSpPr txBox="1"/>
          <p:nvPr/>
        </p:nvSpPr>
        <p:spPr>
          <a:xfrm>
            <a:off x="5219700" y="-76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b-NO" dirty="0"/>
          </a:p>
        </p:txBody>
      </p:sp>
      <p:sp>
        <p:nvSpPr>
          <p:cNvPr id="8" name="TekstSylinder 7"/>
          <p:cNvSpPr txBox="1"/>
          <p:nvPr/>
        </p:nvSpPr>
        <p:spPr>
          <a:xfrm>
            <a:off x="539553" y="2089879"/>
            <a:ext cx="820891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SzPct val="25000"/>
              <a:buFont typeface="Wingdings" charset="2"/>
              <a:buChar char="u"/>
            </a:pPr>
            <a:r>
              <a:rPr lang="nb-NO" sz="2800" b="1" dirty="0"/>
              <a:t>Tre</a:t>
            </a:r>
            <a:r>
              <a:rPr lang="nb-NO" sz="2800" dirty="0"/>
              <a:t> måter å overbevise </a:t>
            </a:r>
            <a:r>
              <a:rPr lang="nb-NO" sz="2800" dirty="0" smtClean="0"/>
              <a:t>på</a:t>
            </a:r>
          </a:p>
          <a:p>
            <a:pPr marL="457200" indent="-457200">
              <a:buSzPct val="25000"/>
              <a:buFont typeface="Wingdings" charset="2"/>
              <a:buChar char="u"/>
            </a:pPr>
            <a:endParaRPr lang="nb-NO" sz="1600" dirty="0"/>
          </a:p>
          <a:p>
            <a:pPr marL="457200" indent="-457200">
              <a:buSzPct val="25000"/>
              <a:buFont typeface="Wingdings" charset="2"/>
              <a:buChar char="u"/>
            </a:pPr>
            <a:r>
              <a:rPr lang="nb-NO" sz="2800" dirty="0"/>
              <a:t>Bygger på tre elementer i kommunikasjon:</a:t>
            </a:r>
          </a:p>
          <a:p>
            <a:pPr marL="914400" lvl="1" indent="-457200">
              <a:buSzPct val="25000"/>
              <a:buFont typeface="Wingdings" charset="2"/>
              <a:buChar char="u"/>
            </a:pPr>
            <a:endParaRPr lang="nb-NO" sz="1200" dirty="0" smtClean="0"/>
          </a:p>
          <a:p>
            <a:pPr marL="914400" lvl="1" indent="-457200">
              <a:buSzPct val="25000"/>
              <a:buFont typeface="Wingdings" charset="2"/>
              <a:buChar char="u"/>
            </a:pPr>
            <a:r>
              <a:rPr lang="nb-NO" sz="2400" dirty="0" smtClean="0"/>
              <a:t>avsenderen</a:t>
            </a:r>
            <a:endParaRPr lang="nb-NO" sz="2400" dirty="0"/>
          </a:p>
          <a:p>
            <a:pPr marL="914400" lvl="1" indent="-457200">
              <a:buSzPct val="25000"/>
              <a:buFont typeface="Wingdings" charset="2"/>
              <a:buChar char="u"/>
            </a:pPr>
            <a:r>
              <a:rPr lang="nb-NO" sz="2400" dirty="0"/>
              <a:t>m</a:t>
            </a:r>
            <a:r>
              <a:rPr lang="nb-NO" sz="2400" dirty="0" smtClean="0"/>
              <a:t>ottakeren</a:t>
            </a:r>
            <a:endParaRPr lang="nb-NO" sz="2400" dirty="0"/>
          </a:p>
          <a:p>
            <a:pPr marL="914400" lvl="1" indent="-457200">
              <a:buSzPct val="25000"/>
              <a:buFont typeface="Wingdings" charset="2"/>
              <a:buChar char="u"/>
            </a:pPr>
            <a:r>
              <a:rPr lang="nb-NO" sz="2400" dirty="0"/>
              <a:t>i</a:t>
            </a:r>
            <a:r>
              <a:rPr lang="nb-NO" sz="2400" dirty="0" smtClean="0"/>
              <a:t>nnholdet</a:t>
            </a:r>
            <a:endParaRPr lang="nb-NO" sz="2400" dirty="0"/>
          </a:p>
          <a:p>
            <a:pPr marL="571500" indent="-571500" algn="ctr">
              <a:buFont typeface="Wingdings" charset="2"/>
              <a:buChar char="u"/>
            </a:pPr>
            <a:endParaRPr lang="nb-NO" sz="4000" dirty="0"/>
          </a:p>
        </p:txBody>
      </p:sp>
    </p:spTree>
    <p:extLst>
      <p:ext uri="{BB962C8B-B14F-4D97-AF65-F5344CB8AC3E}">
        <p14:creationId xmlns:p14="http://schemas.microsoft.com/office/powerpoint/2010/main" val="732337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5" name="TextShape 1"/>
          <p:cNvSpPr txBox="1"/>
          <p:nvPr/>
        </p:nvSpPr>
        <p:spPr>
          <a:xfrm>
            <a:off x="504000" y="301320"/>
            <a:ext cx="8244464" cy="126216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pPr algn="ctr"/>
            <a:r>
              <a:rPr lang="nb-NO" sz="4000" b="1" dirty="0" smtClean="0"/>
              <a:t>Etos</a:t>
            </a:r>
            <a:endParaRPr lang="nb-NO" sz="3600" b="1" dirty="0"/>
          </a:p>
        </p:txBody>
      </p:sp>
      <p:sp>
        <p:nvSpPr>
          <p:cNvPr id="4" name="TekstSylinder 3"/>
          <p:cNvSpPr txBox="1"/>
          <p:nvPr/>
        </p:nvSpPr>
        <p:spPr>
          <a:xfrm>
            <a:off x="5219700" y="-76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b-NO" dirty="0"/>
          </a:p>
        </p:txBody>
      </p:sp>
      <p:sp>
        <p:nvSpPr>
          <p:cNvPr id="8" name="TekstSylinder 7"/>
          <p:cNvSpPr txBox="1"/>
          <p:nvPr/>
        </p:nvSpPr>
        <p:spPr>
          <a:xfrm>
            <a:off x="539552" y="1844824"/>
            <a:ext cx="8208912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SzPct val="25000"/>
              <a:buFont typeface="Wingdings" charset="2"/>
              <a:buChar char="u"/>
            </a:pPr>
            <a:r>
              <a:rPr lang="nb-NO" sz="2800" b="1" dirty="0"/>
              <a:t>Avsenderens</a:t>
            </a:r>
            <a:r>
              <a:rPr lang="nb-NO" sz="2800" dirty="0"/>
              <a:t> </a:t>
            </a:r>
            <a:r>
              <a:rPr lang="nb-NO" sz="2800" b="1" dirty="0" smtClean="0"/>
              <a:t>troverdighet</a:t>
            </a:r>
          </a:p>
          <a:p>
            <a:pPr marL="457200" indent="-457200">
              <a:buSzPct val="25000"/>
              <a:buFont typeface="Wingdings" charset="2"/>
              <a:buChar char="u"/>
            </a:pPr>
            <a:endParaRPr lang="nb-NO" sz="1600" dirty="0"/>
          </a:p>
          <a:p>
            <a:pPr marL="457200" indent="-457200">
              <a:buSzPct val="25000"/>
              <a:buFont typeface="Wingdings" charset="2"/>
              <a:buChar char="u"/>
            </a:pPr>
            <a:r>
              <a:rPr lang="nb-NO" sz="2800" dirty="0"/>
              <a:t>Ulike virkemidler kan øke eller redusere etos:</a:t>
            </a:r>
          </a:p>
          <a:p>
            <a:pPr marL="914400" lvl="1" indent="-457200">
              <a:buSzPct val="25000"/>
              <a:buFont typeface="Wingdings" charset="2"/>
              <a:buChar char="u"/>
            </a:pPr>
            <a:r>
              <a:rPr lang="nb-NO" sz="2400" dirty="0"/>
              <a:t>t</a:t>
            </a:r>
            <a:r>
              <a:rPr lang="nb-NO" sz="2400" dirty="0" smtClean="0"/>
              <a:t>alerens </a:t>
            </a:r>
            <a:r>
              <a:rPr lang="nb-NO" sz="2400" b="1" dirty="0"/>
              <a:t>rolle/jobb/posisjon</a:t>
            </a:r>
          </a:p>
          <a:p>
            <a:pPr marL="914400" lvl="1" indent="-457200">
              <a:buSzPct val="25000"/>
              <a:buFont typeface="Wingdings" charset="2"/>
              <a:buChar char="u"/>
            </a:pPr>
            <a:r>
              <a:rPr lang="nb-NO" sz="2400" dirty="0"/>
              <a:t>t</a:t>
            </a:r>
            <a:r>
              <a:rPr lang="nb-NO" sz="2400" dirty="0" smtClean="0"/>
              <a:t>alerens </a:t>
            </a:r>
            <a:r>
              <a:rPr lang="nb-NO" sz="2400" b="1" dirty="0"/>
              <a:t>troverdighet og trygghet</a:t>
            </a:r>
          </a:p>
          <a:p>
            <a:pPr marL="914400" lvl="1" indent="-457200">
              <a:buSzPct val="25000"/>
              <a:buFont typeface="Wingdings" charset="2"/>
              <a:buChar char="u"/>
            </a:pPr>
            <a:r>
              <a:rPr lang="nb-NO" sz="2400" dirty="0"/>
              <a:t>t</a:t>
            </a:r>
            <a:r>
              <a:rPr lang="nb-NO" sz="2400" dirty="0" smtClean="0"/>
              <a:t>alerens </a:t>
            </a:r>
            <a:r>
              <a:rPr lang="nb-NO" sz="2400" b="1" dirty="0"/>
              <a:t>kunnskaper</a:t>
            </a:r>
          </a:p>
          <a:p>
            <a:pPr marL="914400" lvl="1" indent="-457200">
              <a:buSzPct val="25000"/>
              <a:buFont typeface="Wingdings" charset="2"/>
              <a:buChar char="u"/>
            </a:pPr>
            <a:r>
              <a:rPr lang="nb-NO" sz="2400" dirty="0"/>
              <a:t>b</a:t>
            </a:r>
            <a:r>
              <a:rPr lang="nb-NO" sz="2400" dirty="0" smtClean="0"/>
              <a:t>ruken </a:t>
            </a:r>
            <a:r>
              <a:rPr lang="nb-NO" sz="2400" dirty="0"/>
              <a:t>av </a:t>
            </a:r>
            <a:r>
              <a:rPr lang="nb-NO" sz="2400" b="1" dirty="0" smtClean="0"/>
              <a:t>tillitsskapende virkemidler</a:t>
            </a:r>
          </a:p>
          <a:p>
            <a:pPr marL="914400" lvl="1" indent="-457200">
              <a:buSzPct val="25000"/>
              <a:buFont typeface="Wingdings" charset="2"/>
              <a:buChar char="u"/>
            </a:pPr>
            <a:endParaRPr lang="nb-NO" sz="1400" b="1" dirty="0"/>
          </a:p>
          <a:p>
            <a:pPr marL="457200" indent="-457200">
              <a:buSzPct val="25000"/>
              <a:buFont typeface="Wingdings" charset="2"/>
              <a:buChar char="u"/>
            </a:pPr>
            <a:r>
              <a:rPr lang="nb-NO" sz="2800" dirty="0" smtClean="0"/>
              <a:t>Begrepet kan brukes slik: </a:t>
            </a:r>
            <a:r>
              <a:rPr lang="nb-NO" sz="2800" dirty="0" smtClean="0">
                <a:solidFill>
                  <a:srgbClr val="7030A0"/>
                </a:solidFill>
              </a:rPr>
              <a:t>«Talerens </a:t>
            </a:r>
            <a:r>
              <a:rPr lang="nb-NO" sz="2800" dirty="0">
                <a:solidFill>
                  <a:srgbClr val="7030A0"/>
                </a:solidFill>
              </a:rPr>
              <a:t>etos styrkes av at hun har lang yrkeserfaring fra fagfeltet.»</a:t>
            </a:r>
          </a:p>
        </p:txBody>
      </p:sp>
    </p:spTree>
    <p:extLst>
      <p:ext uri="{BB962C8B-B14F-4D97-AF65-F5344CB8AC3E}">
        <p14:creationId xmlns:p14="http://schemas.microsoft.com/office/powerpoint/2010/main" val="2348605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5" name="TextShape 1"/>
          <p:cNvSpPr txBox="1"/>
          <p:nvPr/>
        </p:nvSpPr>
        <p:spPr>
          <a:xfrm>
            <a:off x="504000" y="301320"/>
            <a:ext cx="8244464" cy="126216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pPr algn="ctr"/>
            <a:r>
              <a:rPr lang="nb-NO" sz="4000" b="1" dirty="0" smtClean="0"/>
              <a:t>Logos</a:t>
            </a:r>
            <a:endParaRPr lang="nb-NO" sz="3600" b="1" dirty="0"/>
          </a:p>
        </p:txBody>
      </p:sp>
      <p:sp>
        <p:nvSpPr>
          <p:cNvPr id="4" name="TekstSylinder 3"/>
          <p:cNvSpPr txBox="1"/>
          <p:nvPr/>
        </p:nvSpPr>
        <p:spPr>
          <a:xfrm>
            <a:off x="5219700" y="-76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b-NO" dirty="0"/>
          </a:p>
        </p:txBody>
      </p:sp>
      <p:sp>
        <p:nvSpPr>
          <p:cNvPr id="8" name="TekstSylinder 7"/>
          <p:cNvSpPr txBox="1"/>
          <p:nvPr/>
        </p:nvSpPr>
        <p:spPr>
          <a:xfrm>
            <a:off x="539552" y="1844824"/>
            <a:ext cx="8208912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SzPct val="25000"/>
              <a:buFont typeface="Wingdings" charset="2"/>
              <a:buChar char="u"/>
            </a:pPr>
            <a:r>
              <a:rPr lang="nb-NO" sz="2800" b="1" dirty="0"/>
              <a:t>Argumentenes </a:t>
            </a:r>
            <a:r>
              <a:rPr lang="nb-NO" sz="2800" b="1" dirty="0" smtClean="0"/>
              <a:t>holdbarhet</a:t>
            </a:r>
          </a:p>
          <a:p>
            <a:pPr marL="457200" indent="-457200">
              <a:buSzPct val="25000"/>
              <a:buFont typeface="Wingdings" charset="2"/>
              <a:buChar char="u"/>
            </a:pPr>
            <a:endParaRPr lang="nb-NO" sz="1600" dirty="0"/>
          </a:p>
          <a:p>
            <a:pPr marL="457200" indent="-457200">
              <a:buSzPct val="25000"/>
              <a:buFont typeface="Wingdings" charset="2"/>
              <a:buChar char="u"/>
            </a:pPr>
            <a:r>
              <a:rPr lang="nb-NO" sz="2800" dirty="0"/>
              <a:t>Logosappell bygges av eksempler og argumenter som </a:t>
            </a:r>
            <a:r>
              <a:rPr lang="nb-NO" sz="2800" dirty="0" smtClean="0"/>
              <a:t>er:</a:t>
            </a:r>
            <a:endParaRPr lang="nb-NO" sz="2800" dirty="0"/>
          </a:p>
          <a:p>
            <a:pPr marL="914400" lvl="1" indent="-457200">
              <a:buSzPct val="25000"/>
              <a:buFont typeface="Wingdings" charset="2"/>
              <a:buChar char="u"/>
            </a:pPr>
            <a:r>
              <a:rPr lang="nb-NO" sz="2400" b="1" dirty="0"/>
              <a:t>s</a:t>
            </a:r>
            <a:r>
              <a:rPr lang="nb-NO" sz="2400" b="1" dirty="0" smtClean="0"/>
              <a:t>terke</a:t>
            </a:r>
            <a:r>
              <a:rPr lang="nb-NO" sz="2400" dirty="0" smtClean="0"/>
              <a:t> </a:t>
            </a:r>
            <a:r>
              <a:rPr lang="nb-NO" sz="2400" dirty="0"/>
              <a:t>(vanskelige å tilbakevise)</a:t>
            </a:r>
          </a:p>
          <a:p>
            <a:pPr marL="914400" lvl="1" indent="-457200">
              <a:buSzPct val="25000"/>
              <a:buFont typeface="Wingdings" charset="2"/>
              <a:buChar char="u"/>
            </a:pPr>
            <a:r>
              <a:rPr lang="nb-NO" sz="2400" b="1" dirty="0"/>
              <a:t>h</a:t>
            </a:r>
            <a:r>
              <a:rPr lang="nb-NO" sz="2400" b="1" dirty="0" smtClean="0"/>
              <a:t>oldbare</a:t>
            </a:r>
            <a:r>
              <a:rPr lang="nb-NO" sz="2400" dirty="0" smtClean="0"/>
              <a:t> </a:t>
            </a:r>
            <a:r>
              <a:rPr lang="nb-NO" sz="2400" dirty="0"/>
              <a:t>(bygger på sanne premisser)</a:t>
            </a:r>
          </a:p>
          <a:p>
            <a:pPr marL="914400" lvl="1" indent="-457200">
              <a:buSzPct val="25000"/>
              <a:buFont typeface="Wingdings" charset="2"/>
              <a:buChar char="u"/>
            </a:pPr>
            <a:r>
              <a:rPr lang="nb-NO" sz="2400" b="1" dirty="0"/>
              <a:t>r</a:t>
            </a:r>
            <a:r>
              <a:rPr lang="nb-NO" sz="2400" b="1" dirty="0" smtClean="0"/>
              <a:t>elevante</a:t>
            </a:r>
            <a:r>
              <a:rPr lang="nb-NO" sz="2400" dirty="0" smtClean="0"/>
              <a:t> </a:t>
            </a:r>
            <a:r>
              <a:rPr lang="nb-NO" sz="2400" dirty="0"/>
              <a:t>(har med saken å gjøre</a:t>
            </a:r>
            <a:r>
              <a:rPr lang="nb-NO" sz="2400" dirty="0" smtClean="0"/>
              <a:t>)</a:t>
            </a:r>
          </a:p>
          <a:p>
            <a:pPr marL="914400" lvl="1" indent="-457200">
              <a:buSzPct val="25000"/>
              <a:buFont typeface="Wingdings" charset="2"/>
              <a:buChar char="u"/>
            </a:pPr>
            <a:endParaRPr lang="nb-NO" sz="1400" dirty="0"/>
          </a:p>
          <a:p>
            <a:pPr marL="457200" indent="-457200">
              <a:buSzPct val="25000"/>
              <a:buFont typeface="Wingdings" charset="2"/>
              <a:buChar char="u"/>
            </a:pPr>
            <a:r>
              <a:rPr lang="nb-NO" sz="2800" dirty="0" smtClean="0"/>
              <a:t>Begrepet kan brukes slik: </a:t>
            </a:r>
            <a:r>
              <a:rPr lang="nb-NO" sz="2800" dirty="0" smtClean="0">
                <a:solidFill>
                  <a:srgbClr val="7030A0"/>
                </a:solidFill>
              </a:rPr>
              <a:t>«Mange </a:t>
            </a:r>
            <a:r>
              <a:rPr lang="nb-NO" sz="2800" dirty="0">
                <a:solidFill>
                  <a:srgbClr val="7030A0"/>
                </a:solidFill>
              </a:rPr>
              <a:t>relevante argumenter gir teksten en tydelig logosappell.»</a:t>
            </a:r>
          </a:p>
        </p:txBody>
      </p:sp>
    </p:spTree>
    <p:extLst>
      <p:ext uri="{BB962C8B-B14F-4D97-AF65-F5344CB8AC3E}">
        <p14:creationId xmlns:p14="http://schemas.microsoft.com/office/powerpoint/2010/main" val="848677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1023</TotalTime>
  <Words>309</Words>
  <Application>Microsoft Office PowerPoint</Application>
  <PresentationFormat>Skjermfremvisning (4:3)</PresentationFormat>
  <Paragraphs>80</Paragraphs>
  <Slides>10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10</vt:i4>
      </vt:variant>
    </vt:vector>
  </HeadingPairs>
  <TitlesOfParts>
    <vt:vector size="14" baseType="lpstr">
      <vt:lpstr>Arial</vt:lpstr>
      <vt:lpstr>Calibri</vt:lpstr>
      <vt:lpstr>Wingdings</vt:lpstr>
      <vt:lpstr>Office Theme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</vt:vector>
  </TitlesOfParts>
  <Company>Fagbokforlaget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Mateusz Pek</dc:creator>
  <cp:lastModifiedBy>Line Ellingsen</cp:lastModifiedBy>
  <cp:revision>26</cp:revision>
  <dcterms:created xsi:type="dcterms:W3CDTF">2013-02-14T15:02:40Z</dcterms:created>
  <dcterms:modified xsi:type="dcterms:W3CDTF">2014-08-16T19:12:42Z</dcterms:modified>
</cp:coreProperties>
</file>