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80" r:id="rId2"/>
    <p:sldId id="258" r:id="rId3"/>
    <p:sldId id="259" r:id="rId4"/>
    <p:sldId id="260" r:id="rId5"/>
    <p:sldId id="261" r:id="rId6"/>
    <p:sldId id="262" r:id="rId7"/>
    <p:sldId id="28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9" r:id="rId16"/>
    <p:sldId id="270" r:id="rId17"/>
    <p:sldId id="284" r:id="rId18"/>
    <p:sldId id="283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39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b-NO"/>
          </a:p>
        </p:txBody>
      </p:sp>
      <p:sp>
        <p:nvSpPr>
          <p:cNvPr id="3" name="Plassholder for dato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FA6F5F9C-FAAA-46E4-AF8E-2A58FF8F7F08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Plassholder for notat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8FC5FA06-8409-4BB5-9428-084974CCBD3E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4799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33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0282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hape 87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46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9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93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979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98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99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6188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0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hape 105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1674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10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111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0086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16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117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0237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2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123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1930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28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129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2550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34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135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411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40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141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089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8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39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220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46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147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0170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5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153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0188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44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45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1504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0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51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788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6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57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8350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6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63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7172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6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hape 69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6667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74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75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494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0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81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723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DE31917-8D5A-4704-A355-52610F2AF636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B44BF8C-BEEC-4311-BFDE-2A5984CBFBF6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6635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98C9680-DE9D-4DC4-9328-5EB1771BE164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987680-0A18-4DCB-A8F0-9CDF7FB50F1A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16096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7CC543D-0254-4585-AB89-668C197D20DA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F1C3329-4E25-41DC-8D3D-E60CDA2C02F5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75319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1"/>
          <p:cNvSpPr txBox="1">
            <a:spLocks noGrp="1"/>
          </p:cNvSpPr>
          <p:nvPr>
            <p:ph type="title"/>
          </p:nvPr>
        </p:nvSpPr>
        <p:spPr/>
        <p:txBody>
          <a:bodyPr lIns="91421" tIns="91421" rIns="91421" bIns="91421" anchor="b" anchorCtr="0"/>
          <a:lstStyle>
            <a:lvl1pPr algn="l">
              <a:defRPr sz="3600" b="1">
                <a:solidFill>
                  <a:srgbClr val="000000"/>
                </a:solidFill>
                <a:latin typeface="Arial"/>
                <a:ea typeface="Arial"/>
                <a:cs typeface="Arial"/>
              </a:defRPr>
            </a:lvl1pPr>
          </a:lstStyle>
          <a:p>
            <a:pPr lvl="0"/>
            <a:endParaRPr lang="nb-NO"/>
          </a:p>
        </p:txBody>
      </p:sp>
      <p:sp>
        <p:nvSpPr>
          <p:cNvPr id="3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69"/>
          </a:xfrm>
        </p:spPr>
        <p:txBody>
          <a:bodyPr lIns="91421" tIns="91421" rIns="91421" bIns="91421"/>
          <a:lstStyle>
            <a:lvl1pPr>
              <a:defRPr/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46680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BAAD206-10EA-4BBE-8805-96BD07582D02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E92C186-07BE-44C2-8E25-9F94616B4443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33663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552BDE8-8D24-4DD1-B3E4-CCA401F77CB2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AF5BBA-4598-4AFE-8A8A-C174CA881F31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08673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C578AEE-6BC0-479F-B63A-F99F162567E7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879F0C1-EFA6-453A-95C1-56AB8E3A1884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10373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1405B61-6581-4BBA-97DF-D3A372946AB7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8" name="Plassholder for bunntekst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lysbilde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6483F2D-E79D-40B1-8354-4B49496CC061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95552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5E8C40-2D6C-480E-84DA-21800D03BEC5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4" name="Plassholder for bunntekst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5" name="Plassholder for lysbilde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39A0D53-F0D8-4E77-9B44-D8A573FE271E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54814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7DDBB88-1C8A-40C4-8385-985B8F1E3A41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3" name="Plassholder for bunntekst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4" name="Plassholder for lysbilde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174D39-6B92-4F7E-8351-7410D60BC6F5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39043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480965B-FAE3-4040-A00D-9F9E17899A7E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57D5313-9E38-4ADF-826F-1AF02CFE7AEE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67093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b-NO"/>
              <a:t>Klikk ikonet for å legge til et bilde</a:t>
            </a:r>
          </a:p>
        </p:txBody>
      </p:sp>
      <p:sp>
        <p:nvSpPr>
          <p:cNvPr id="4" name="Plassholder for tekst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8D2D31C-843F-4F3D-966F-E2D9FCC01BD2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28784A6-5CA4-4870-BC14-8B458BD5D7A7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070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404040"/>
                </a:solidFill>
                <a:uFillTx/>
                <a:latin typeface="Calibri"/>
              </a:defRPr>
            </a:lvl1pPr>
          </a:lstStyle>
          <a:p>
            <a:pPr lvl="0"/>
            <a:fld id="{012BDAF3-BFD7-44D1-A7A1-E4EACDA04952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404040"/>
                </a:solidFill>
                <a:uFillTx/>
                <a:latin typeface="Calibri"/>
              </a:defRPr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404040"/>
                </a:solidFill>
                <a:uFillTx/>
                <a:latin typeface="Calibri"/>
              </a:defRPr>
            </a:lvl1pPr>
          </a:lstStyle>
          <a:p>
            <a:pPr lvl="0"/>
            <a:fld id="{0AC3A63E-5E42-47E9-8329-E186CDDFAD02}" type="slidenum"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nb-NO" sz="4400" b="0" i="0" u="none" strike="noStrike" kern="1200" cap="none" spc="0" baseline="0">
          <a:solidFill>
            <a:srgbClr val="404040"/>
          </a:solidFill>
          <a:uFillTx/>
          <a:latin typeface="Calibri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nb-NO" sz="3200" b="0" i="0" u="none" strike="noStrike" kern="1200" cap="none" spc="0" baseline="0">
          <a:solidFill>
            <a:srgbClr val="404040"/>
          </a:solidFill>
          <a:uFillTx/>
          <a:latin typeface="Calibri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nb-NO" sz="2800" b="0" i="0" u="none" strike="noStrike" kern="1200" cap="none" spc="0" baseline="0">
          <a:solidFill>
            <a:srgbClr val="40404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nb-NO" sz="2400" b="0" i="0" u="none" strike="noStrike" kern="1200" cap="none" spc="0" baseline="0">
          <a:solidFill>
            <a:srgbClr val="40404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nb-NO" sz="2000" b="0" i="0" u="none" strike="noStrike" kern="1200" cap="none" spc="0" baseline="0">
          <a:solidFill>
            <a:srgbClr val="40404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nb-NO" sz="2000" b="0" i="0" u="none" strike="noStrike" kern="1200" cap="none" spc="0" baseline="0">
          <a:solidFill>
            <a:srgbClr val="404040"/>
          </a:solidFill>
          <a:uFillTx/>
          <a:latin typeface="Calibri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nb-NO" sz="3200"/>
              <a:t>Kapittel 7 Analyse</a:t>
            </a:r>
          </a:p>
        </p:txBody>
      </p:sp>
      <p:pic>
        <p:nvPicPr>
          <p:cNvPr id="3" name="Plassholder for bilde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088" y="612776"/>
            <a:ext cx="4114800" cy="4114800"/>
          </a:xfrm>
        </p:spPr>
      </p:pic>
      <p:sp>
        <p:nvSpPr>
          <p:cNvPr id="4" name="Plassholder for tekst 3"/>
          <p:cNvSpPr txBox="1">
            <a:spLocks noGrp="1"/>
          </p:cNvSpPr>
          <p:nvPr>
            <p:ph type="body" idx="2"/>
          </p:nvPr>
        </p:nvSpPr>
        <p:spPr/>
        <p:txBody>
          <a:bodyPr anchorCtr="1"/>
          <a:lstStyle/>
          <a:p>
            <a:pPr lvl="0" algn="ctr"/>
            <a:r>
              <a:rPr lang="nb-NO" sz="2000"/>
              <a:t>Å analysere sammensatte tekster </a:t>
            </a:r>
          </a:p>
          <a:p>
            <a:pPr lvl="0" algn="ctr"/>
            <a:r>
              <a:rPr lang="nb-NO" sz="2000"/>
              <a:t>bilde – film -reklame</a:t>
            </a:r>
          </a:p>
        </p:txBody>
      </p:sp>
      <p:sp>
        <p:nvSpPr>
          <p:cNvPr id="5" name="TekstSylinder 4"/>
          <p:cNvSpPr txBox="1"/>
          <p:nvPr/>
        </p:nvSpPr>
        <p:spPr>
          <a:xfrm>
            <a:off x="5791200" y="4700572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700" dirty="0" smtClean="0"/>
              <a:t> SG- design/</a:t>
            </a:r>
            <a:r>
              <a:rPr lang="nb-NO" sz="700" dirty="0" err="1" smtClean="0"/>
              <a:t>Fotolia</a:t>
            </a:r>
            <a:endParaRPr lang="nb-NO" sz="7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7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lnSpc>
                <a:spcPct val="115000"/>
              </a:lnSpc>
            </a:pPr>
            <a:r>
              <a:rPr lang="nb-NO"/>
              <a:t>Kort om filmanalyse</a:t>
            </a:r>
          </a:p>
          <a:p>
            <a:pPr lvl="0"/>
            <a:endParaRPr lang="nb-NO"/>
          </a:p>
        </p:txBody>
      </p:sp>
      <p:sp>
        <p:nvSpPr>
          <p:cNvPr id="3" name="Shape 72"/>
          <p:cNvSpPr txBox="1">
            <a:spLocks noGrp="1"/>
          </p:cNvSpPr>
          <p:nvPr>
            <p:ph type="body" idx="1"/>
          </p:nvPr>
        </p:nvSpPr>
        <p:spPr>
          <a:xfrm>
            <a:off x="457200" y="971440"/>
            <a:ext cx="8229600" cy="5596502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/>
              <a:t>Å analysere en film kan sammenlignes med å analysere en fortellende tekst: </a:t>
            </a:r>
          </a:p>
          <a:p>
            <a:pPr marL="0" lv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/>
              <a:t>I innledningen:  presenter filmen med 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/>
              <a:t>tittel, årstall, regissør og sjanger. </a:t>
            </a:r>
          </a:p>
          <a:p>
            <a:pPr lvl="0"/>
            <a:endParaRPr lang="nb-NO"/>
          </a:p>
          <a:p>
            <a:pPr lvl="0"/>
            <a:endParaRPr lang="nb-NO"/>
          </a:p>
          <a:p>
            <a:pPr lvl="0"/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77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hape 7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/>
              <a:t>Deretter gir du et kort handlingsreferat og kommenterer virkemidler og tematikk. 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endParaRPr lang="nb-NO"/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/>
              <a:t>I tillegg kommenterer du: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400"/>
              <a:t>skuespillernes innsats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400"/>
              <a:t>bruken av lyd (musikk og ulike effekter) og lys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400"/>
              <a:t>regi og scenografi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400"/>
              <a:t>bildekomposisjon og klipping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3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 </a:t>
            </a:r>
          </a:p>
        </p:txBody>
      </p:sp>
      <p:sp>
        <p:nvSpPr>
          <p:cNvPr id="3" name="Shape 8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/>
              <a:t>Til slutt:</a:t>
            </a:r>
          </a:p>
          <a:p>
            <a:pPr lvl="0"/>
            <a:endParaRPr lang="nb-NO"/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/>
              <a:t>Hvem mener du filmen passer for? 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/>
              <a:t>Hvordan virket filmen på deg? 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/>
              <a:t>Oppnår filmskaperen det hun ønsker?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/>
              <a:t>Har du referanser til andre filmer eller litteratur, kan du nevne dem her. </a:t>
            </a:r>
          </a:p>
          <a:p>
            <a:pPr lvl="0"/>
            <a:endParaRPr lang="nb-NO"/>
          </a:p>
          <a:p>
            <a:pPr lvl="0"/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9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Reklameanalyse</a:t>
            </a:r>
          </a:p>
        </p:txBody>
      </p:sp>
      <p:sp>
        <p:nvSpPr>
          <p:cNvPr id="3" name="Shape 9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 b="1"/>
              <a:t>Hva kjennetegner en reklame?</a:t>
            </a:r>
          </a:p>
          <a:p>
            <a:pPr lvl="0"/>
            <a:endParaRPr lang="nb-NO" b="1"/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/>
              <a:t>●	Språket er ofte fengende. 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/>
              <a:t>●	Den henvender seg personlig til mottakeren.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/>
              <a:t>●	Setningene er gjerne korte. 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/>
              <a:t>●	Ordvalget er preget av positive ord og vendinger slik at vi blir interessert i produktet.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95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hape 96"/>
          <p:cNvSpPr txBox="1">
            <a:spLocks noGrp="1"/>
          </p:cNvSpPr>
          <p:nvPr>
            <p:ph type="body" idx="1"/>
          </p:nvPr>
        </p:nvSpPr>
        <p:spPr>
          <a:xfrm>
            <a:off x="457200" y="386535"/>
            <a:ext cx="8229600" cy="6181499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endParaRPr lang="nb-NO"/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endParaRPr lang="nb-NO" sz="2800"/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 sz="2800"/>
              <a:t>●	</a:t>
            </a:r>
            <a:r>
              <a:rPr lang="nb-NO" sz="2400"/>
              <a:t>For å virke imponerende/seriøs bruker reklamen gjerne vitenskapelige ord og fremmedord </a:t>
            </a:r>
          </a:p>
          <a:p>
            <a:pPr marL="0" lv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 sz="2400"/>
              <a:t>● Bildet fungerer som blikkfang og vekker oppsikt.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 sz="2400"/>
              <a:t>●	Bildet spiller ofte på følelser (patos) og bruker mange klisjeer. 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endParaRPr lang="nb-NO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3964" y="3645026"/>
            <a:ext cx="3743343" cy="21808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Sylinder 4"/>
          <p:cNvSpPr txBox="1"/>
          <p:nvPr/>
        </p:nvSpPr>
        <p:spPr>
          <a:xfrm>
            <a:off x="6629400" y="5806299"/>
            <a:ext cx="1676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700" dirty="0"/>
              <a:t>Bjarne </a:t>
            </a:r>
            <a:r>
              <a:rPr lang="nb-NO" sz="700" dirty="0" smtClean="0"/>
              <a:t>Nygård/</a:t>
            </a:r>
            <a:r>
              <a:rPr lang="nb-NO" sz="700" dirty="0" err="1" smtClean="0"/>
              <a:t>Samfoto</a:t>
            </a:r>
            <a:r>
              <a:rPr lang="nb-NO" sz="700" dirty="0" smtClean="0"/>
              <a:t>/NTB </a:t>
            </a:r>
            <a:r>
              <a:rPr lang="nb-NO" sz="700" dirty="0" err="1"/>
              <a:t>scanpix</a:t>
            </a:r>
            <a:endParaRPr lang="nb-NO" sz="7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/>
              <a:t>●	Farger og symboler appellerer til stemninger og følelser. 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endParaRPr lang="nb-NO"/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/>
              <a:t>●	Menneskene på bildet er valgt med omhu og skal påvirke underbevisstheten vår.</a:t>
            </a:r>
          </a:p>
          <a:p>
            <a:pPr lvl="0"/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0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hape 10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>
                <a:solidFill>
                  <a:srgbClr val="000000"/>
                </a:solidFill>
              </a:rPr>
              <a:t>Ordet reklame kommer fra latin </a:t>
            </a:r>
            <a:r>
              <a:rPr lang="nb-NO" i="1">
                <a:solidFill>
                  <a:srgbClr val="000000"/>
                </a:solidFill>
              </a:rPr>
              <a:t>reclamare </a:t>
            </a:r>
            <a:r>
              <a:rPr lang="nb-NO">
                <a:solidFill>
                  <a:srgbClr val="000000"/>
                </a:solidFill>
              </a:rPr>
              <a:t>som betyr </a:t>
            </a:r>
            <a:r>
              <a:rPr lang="nb-NO" i="1">
                <a:solidFill>
                  <a:srgbClr val="000000"/>
                </a:solidFill>
              </a:rPr>
              <a:t>å rope igjen</a:t>
            </a:r>
          </a:p>
          <a:p>
            <a:pPr lvl="0"/>
            <a:endParaRPr lang="nb-NO" i="1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nb-NO"/>
              <a:t>Reklameanalyse trinn for trinn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228600"/>
            <a:ext cx="4109642" cy="568395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kstSylinder 1"/>
          <p:cNvSpPr txBox="1"/>
          <p:nvPr/>
        </p:nvSpPr>
        <p:spPr>
          <a:xfrm>
            <a:off x="4724400" y="5891200"/>
            <a:ext cx="1905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700" dirty="0" smtClean="0"/>
              <a:t> Tress </a:t>
            </a:r>
            <a:r>
              <a:rPr lang="nn-NO" sz="700" dirty="0"/>
              <a:t>Design AS/foto: Anne Lise Norheim</a:t>
            </a:r>
            <a:endParaRPr lang="nb-NO" sz="7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07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hape 10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 b="1"/>
              <a:t>Innledningen:</a:t>
            </a:r>
          </a:p>
          <a:p>
            <a:pPr lvl="0"/>
            <a:endParaRPr lang="nb-NO"/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/>
              <a:t>I denne delen kommenterer du det ytre planet. </a:t>
            </a:r>
          </a:p>
          <a:p>
            <a:pPr lvl="0"/>
            <a:endParaRPr lang="nb-NO"/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/>
              <a:t>Hva slags reklame er det er snakk om?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/>
              <a:t>Hvilket produkt reklameres det for?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/>
              <a:t>Hvor ble reklamen ble offentliggjort?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9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Diskuter følgende i smågrupper:</a:t>
            </a:r>
          </a:p>
        </p:txBody>
      </p:sp>
      <p:sp>
        <p:nvSpPr>
          <p:cNvPr id="3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495303" lvl="0" indent="-457200">
              <a:lnSpc>
                <a:spcPct val="115000"/>
              </a:lnSpc>
              <a:spcBef>
                <a:spcPts val="0"/>
              </a:spcBef>
            </a:pPr>
            <a:r>
              <a:rPr lang="nb-NO"/>
              <a:t>Hva er en sammensatt tekst? </a:t>
            </a:r>
          </a:p>
          <a:p>
            <a:pPr marL="38103" lvl="0" indent="0">
              <a:lnSpc>
                <a:spcPct val="115000"/>
              </a:lnSpc>
              <a:spcBef>
                <a:spcPts val="0"/>
              </a:spcBef>
              <a:buNone/>
            </a:pPr>
            <a:endParaRPr lang="nb-NO"/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/>
              <a:t>Hva skal til for at du lar deg påvirke av en reklame? </a:t>
            </a:r>
          </a:p>
          <a:p>
            <a:pPr marL="38103" lvl="0" indent="0">
              <a:lnSpc>
                <a:spcPct val="115000"/>
              </a:lnSpc>
              <a:spcBef>
                <a:spcPts val="0"/>
              </a:spcBef>
              <a:buNone/>
            </a:pPr>
            <a:endParaRPr lang="nb-NO"/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/>
              <a:t>Hvordan vil du beskrive oppbyggingen av en spillefilm?</a:t>
            </a:r>
          </a:p>
          <a:p>
            <a:pPr lvl="0"/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13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hape 1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/>
              <a:t>Hvem er sender?</a:t>
            </a:r>
          </a:p>
          <a:p>
            <a:pPr marL="38103" lvl="0" indent="0">
              <a:lnSpc>
                <a:spcPct val="115000"/>
              </a:lnSpc>
              <a:spcBef>
                <a:spcPts val="0"/>
              </a:spcBef>
              <a:buNone/>
            </a:pPr>
            <a:endParaRPr lang="nb-NO"/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/>
              <a:t>Hvem er ønsket målgruppe, altså mottaker?</a:t>
            </a:r>
          </a:p>
          <a:p>
            <a:pPr marL="38103" lvl="0" indent="0">
              <a:lnSpc>
                <a:spcPct val="115000"/>
              </a:lnSpc>
              <a:spcBef>
                <a:spcPts val="0"/>
              </a:spcBef>
              <a:buNone/>
            </a:pPr>
            <a:endParaRPr lang="nb-NO"/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/>
              <a:t>Hva er ditt førsteinntrykk av reklamen?</a:t>
            </a:r>
          </a:p>
          <a:p>
            <a:pPr lvl="0"/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19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Hoveddelen</a:t>
            </a:r>
          </a:p>
        </p:txBody>
      </p:sp>
      <p:sp>
        <p:nvSpPr>
          <p:cNvPr id="3" name="Shape 12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</a:pPr>
            <a:r>
              <a:rPr lang="nb-NO"/>
              <a:t>Kommenter og vurder de ulike elementene i reklamen og si noe om hvordan de virker på mottakeren. </a:t>
            </a:r>
          </a:p>
          <a:p>
            <a:pPr lvl="0"/>
            <a:endParaRPr lang="nb-NO"/>
          </a:p>
          <a:p>
            <a:pPr lvl="0">
              <a:lnSpc>
                <a:spcPct val="115000"/>
              </a:lnSpc>
              <a:spcBef>
                <a:spcPts val="0"/>
              </a:spcBef>
            </a:pPr>
            <a:r>
              <a:rPr lang="nb-NO"/>
              <a:t>Analysere overskrift, bilde og illustrasjoner.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25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hape 12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/>
              <a:t>●	Hvordan er bildeutsnitt og bildevinkel?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/>
              <a:t>●	Hvordan er bildet plassert?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/>
              <a:t>●	Hvordan er forholdet mellom bilde og tekst? 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/>
              <a:t>●	Hvilken stemning skaper og formidler bildet?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/>
              <a:t>●	Hvordan er språket?</a:t>
            </a:r>
          </a:p>
          <a:p>
            <a:pPr lvl="0"/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3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Avslutningen</a:t>
            </a:r>
          </a:p>
        </p:txBody>
      </p:sp>
      <p:sp>
        <p:nvSpPr>
          <p:cNvPr id="3" name="Shape 13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</a:pPr>
            <a:r>
              <a:rPr lang="nb-NO" sz="2800"/>
              <a:t>I avslutningen av en reklameanalyse skal du gi en samlet vurdering av reklamen. </a:t>
            </a:r>
          </a:p>
          <a:p>
            <a:pPr lvl="0"/>
            <a:endParaRPr lang="nb-NO" sz="2800"/>
          </a:p>
          <a:p>
            <a:pPr lvl="0">
              <a:lnSpc>
                <a:spcPct val="115000"/>
              </a:lnSpc>
              <a:spcBef>
                <a:spcPts val="0"/>
              </a:spcBef>
            </a:pPr>
            <a:r>
              <a:rPr lang="nb-NO" sz="2800"/>
              <a:t>I denne delen kan du gjerne uttrykke egne meninger om reklamens egnethet.</a:t>
            </a:r>
          </a:p>
          <a:p>
            <a:pPr lvl="0"/>
            <a:endParaRPr lang="nb-NO" sz="2800"/>
          </a:p>
          <a:p>
            <a:pPr lvl="0">
              <a:lnSpc>
                <a:spcPct val="115000"/>
              </a:lnSpc>
              <a:spcBef>
                <a:spcPts val="0"/>
              </a:spcBef>
            </a:pPr>
            <a:r>
              <a:rPr lang="nb-NO" sz="2800"/>
              <a:t>Er det en god eller dårlig reklame ut fra hva den har som hensikt?</a:t>
            </a:r>
          </a:p>
          <a:p>
            <a:pPr lvl="0"/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37"/>
          <p:cNvSpPr txBox="1">
            <a:spLocks noGrp="1"/>
          </p:cNvSpPr>
          <p:nvPr>
            <p:ph type="title"/>
          </p:nvPr>
        </p:nvSpPr>
        <p:spPr>
          <a:xfrm>
            <a:off x="457200" y="654829"/>
            <a:ext cx="8229600" cy="791696"/>
          </a:xfrm>
        </p:spPr>
        <p:txBody>
          <a:bodyPr/>
          <a:lstStyle/>
          <a:p>
            <a:pPr lvl="0">
              <a:lnSpc>
                <a:spcPct val="115000"/>
              </a:lnSpc>
            </a:pPr>
            <a:endParaRPr lang="nb-NO"/>
          </a:p>
          <a:p>
            <a:pPr lvl="0"/>
            <a:endParaRPr lang="nb-NO" b="0" i="1"/>
          </a:p>
          <a:p>
            <a:pPr lvl="0"/>
            <a:endParaRPr lang="nb-NO" b="0" i="1"/>
          </a:p>
          <a:p>
            <a:pPr lvl="0"/>
            <a:r>
              <a:rPr lang="nb-NO" sz="2800" b="0">
                <a:solidFill>
                  <a:srgbClr val="4F81BD"/>
                </a:solidFill>
              </a:rPr>
              <a:t>Huskeliste for reklameanalyse</a:t>
            </a:r>
          </a:p>
        </p:txBody>
      </p:sp>
      <p:sp>
        <p:nvSpPr>
          <p:cNvPr id="3" name="Shape 13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800" b="1">
                <a:solidFill>
                  <a:srgbClr val="000000"/>
                </a:solidFill>
              </a:rPr>
              <a:t>Hvem </a:t>
            </a:r>
            <a:r>
              <a:rPr lang="nb-NO" sz="2800">
                <a:solidFill>
                  <a:srgbClr val="000000"/>
                </a:solidFill>
              </a:rPr>
              <a:t>er avsender?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800" b="1">
                <a:solidFill>
                  <a:srgbClr val="000000"/>
                </a:solidFill>
              </a:rPr>
              <a:t>Når og hvor </a:t>
            </a:r>
            <a:r>
              <a:rPr lang="nb-NO" sz="2800">
                <a:solidFill>
                  <a:srgbClr val="000000"/>
                </a:solidFill>
              </a:rPr>
              <a:t>(i hvilket medium) fant du reklamen?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800" b="1">
                <a:solidFill>
                  <a:srgbClr val="000000"/>
                </a:solidFill>
              </a:rPr>
              <a:t>Hvem </a:t>
            </a:r>
            <a:r>
              <a:rPr lang="nb-NO" sz="2800">
                <a:solidFill>
                  <a:srgbClr val="000000"/>
                </a:solidFill>
              </a:rPr>
              <a:t>tilhører målgruppen? 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800" b="1">
                <a:solidFill>
                  <a:srgbClr val="000000"/>
                </a:solidFill>
              </a:rPr>
              <a:t>Hva </a:t>
            </a:r>
            <a:r>
              <a:rPr lang="nb-NO" sz="2800">
                <a:solidFill>
                  <a:srgbClr val="000000"/>
                </a:solidFill>
              </a:rPr>
              <a:t>er hensikten eller formålet med reklamen? Er det snakk om informasjon eller påvirkning? 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800">
                <a:solidFill>
                  <a:srgbClr val="000000"/>
                </a:solidFill>
              </a:rPr>
              <a:t>Er reklamen informativ eller ekspressiv/appellativ?</a:t>
            </a:r>
          </a:p>
          <a:p>
            <a:pPr lvl="0"/>
            <a:endParaRPr lang="nb-NO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43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hape 14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615948" lvl="0" indent="-4572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61111"/>
            </a:pPr>
            <a:r>
              <a:rPr lang="nb-NO" sz="2800" b="1">
                <a:solidFill>
                  <a:srgbClr val="000000"/>
                </a:solidFill>
              </a:rPr>
              <a:t>Hvilken </a:t>
            </a:r>
            <a:r>
              <a:rPr lang="nb-NO" sz="2800">
                <a:solidFill>
                  <a:srgbClr val="000000"/>
                </a:solidFill>
              </a:rPr>
              <a:t>informasjon gir reklamen om det som det reklameres for?</a:t>
            </a:r>
          </a:p>
          <a:p>
            <a:pPr marL="457200" lvl="0" indent="-298451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61111"/>
              <a:buFont typeface="Arial"/>
            </a:pPr>
            <a:r>
              <a:rPr lang="nb-NO" sz="2800">
                <a:solidFill>
                  <a:srgbClr val="000000"/>
                </a:solidFill>
              </a:rPr>
              <a:t>Er opplysningene du får relevante eller ikke?</a:t>
            </a:r>
          </a:p>
          <a:p>
            <a:pPr marL="495303" lvl="0" indent="-457200">
              <a:lnSpc>
                <a:spcPct val="115000"/>
              </a:lnSpc>
              <a:spcBef>
                <a:spcPts val="0"/>
              </a:spcBef>
            </a:pPr>
            <a:r>
              <a:rPr lang="nb-NO" sz="2800" b="1">
                <a:solidFill>
                  <a:srgbClr val="000000"/>
                </a:solidFill>
              </a:rPr>
              <a:t>Hvordan </a:t>
            </a:r>
            <a:r>
              <a:rPr lang="nb-NO" sz="2800">
                <a:solidFill>
                  <a:srgbClr val="000000"/>
                </a:solidFill>
              </a:rPr>
              <a:t>er språket i reklamen? </a:t>
            </a:r>
          </a:p>
          <a:p>
            <a:pPr marL="495303" lvl="0" indent="-457200">
              <a:lnSpc>
                <a:spcPct val="115000"/>
              </a:lnSpc>
              <a:spcBef>
                <a:spcPts val="0"/>
              </a:spcBef>
            </a:pPr>
            <a:r>
              <a:rPr lang="nb-NO" sz="2800" b="1">
                <a:solidFill>
                  <a:srgbClr val="000000"/>
                </a:solidFill>
              </a:rPr>
              <a:t>Hvilke </a:t>
            </a:r>
            <a:r>
              <a:rPr lang="nb-NO" sz="2800">
                <a:solidFill>
                  <a:srgbClr val="000000"/>
                </a:solidFill>
              </a:rPr>
              <a:t>virkemidler brukes?</a:t>
            </a:r>
          </a:p>
          <a:p>
            <a:pPr marL="457200" lvl="0" indent="-298451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61111"/>
              <a:buFont typeface="Arial"/>
            </a:pPr>
            <a:r>
              <a:rPr lang="nb-NO" sz="2800">
                <a:solidFill>
                  <a:srgbClr val="000000"/>
                </a:solidFill>
              </a:rPr>
              <a:t>Er virkemidlene tilpasset målgruppen?</a:t>
            </a:r>
          </a:p>
          <a:p>
            <a:pPr lvl="0"/>
            <a:endParaRPr lang="nb-NO" sz="280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49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hape 15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800" b="1">
                <a:solidFill>
                  <a:srgbClr val="000000"/>
                </a:solidFill>
              </a:rPr>
              <a:t>Hvilket </a:t>
            </a:r>
            <a:r>
              <a:rPr lang="nb-NO" sz="2800">
                <a:solidFill>
                  <a:srgbClr val="000000"/>
                </a:solidFill>
              </a:rPr>
              <a:t>bildeutsnitt og bildevinkel er brukt?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800">
                <a:solidFill>
                  <a:srgbClr val="000000"/>
                </a:solidFill>
              </a:rPr>
              <a:t>Kommenter lyd og tale.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800">
                <a:solidFill>
                  <a:srgbClr val="000000"/>
                </a:solidFill>
              </a:rPr>
              <a:t>Har reklamen et budskap?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800" b="1">
                <a:solidFill>
                  <a:srgbClr val="000000"/>
                </a:solidFill>
              </a:rPr>
              <a:t>Hvordan </a:t>
            </a:r>
            <a:r>
              <a:rPr lang="nb-NO" sz="2800">
                <a:solidFill>
                  <a:srgbClr val="000000"/>
                </a:solidFill>
              </a:rPr>
              <a:t>er din vurdering av reklamen?</a:t>
            </a:r>
          </a:p>
          <a:p>
            <a:pPr marL="0" lvl="0" indent="0">
              <a:buNone/>
            </a:pPr>
            <a:endParaRPr lang="nb-NO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5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Hva er en sammensatt tekst?</a:t>
            </a:r>
          </a:p>
        </p:txBody>
      </p:sp>
      <p:sp>
        <p:nvSpPr>
          <p:cNvPr id="3" name="Shape 3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</a:pPr>
            <a:r>
              <a:rPr lang="nb-NO"/>
              <a:t>En sammensatt tekst kombinerer skrift, bilde og lyd. </a:t>
            </a:r>
          </a:p>
          <a:p>
            <a:pPr lvl="0"/>
            <a:endParaRPr lang="nb-NO"/>
          </a:p>
          <a:p>
            <a:pPr lvl="0">
              <a:lnSpc>
                <a:spcPct val="115000"/>
              </a:lnSpc>
              <a:spcBef>
                <a:spcPts val="0"/>
              </a:spcBef>
            </a:pPr>
            <a:r>
              <a:rPr lang="nb-NO"/>
              <a:t>Eksempler på sammensatte tekster er reklame, tegneserier, reportasjer, skjermtekster, film og drama.</a:t>
            </a:r>
          </a:p>
          <a:p>
            <a:pPr lvl="0"/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4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Viktige punkter i en analyse:</a:t>
            </a:r>
          </a:p>
        </p:txBody>
      </p:sp>
      <p:sp>
        <p:nvSpPr>
          <p:cNvPr id="3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800" b="1">
                <a:solidFill>
                  <a:srgbClr val="000000"/>
                </a:solidFill>
              </a:rPr>
              <a:t>Hva </a:t>
            </a:r>
            <a:r>
              <a:rPr lang="nb-NO" sz="2800">
                <a:solidFill>
                  <a:srgbClr val="000000"/>
                </a:solidFill>
              </a:rPr>
              <a:t>blir fortalt? 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800">
                <a:solidFill>
                  <a:srgbClr val="000000"/>
                </a:solidFill>
              </a:rPr>
              <a:t>Hva slags informasjon blir gitt, både i tekst og bilde?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800" b="1">
                <a:solidFill>
                  <a:srgbClr val="000000"/>
                </a:solidFill>
              </a:rPr>
              <a:t>Hvem </a:t>
            </a:r>
            <a:r>
              <a:rPr lang="nb-NO" sz="2800">
                <a:solidFill>
                  <a:srgbClr val="000000"/>
                </a:solidFill>
              </a:rPr>
              <a:t>henvender annonsen/teksten seg til? 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800" b="1">
                <a:solidFill>
                  <a:srgbClr val="000000"/>
                </a:solidFill>
              </a:rPr>
              <a:t>Hva </a:t>
            </a:r>
            <a:r>
              <a:rPr lang="nb-NO" sz="2800">
                <a:solidFill>
                  <a:srgbClr val="000000"/>
                </a:solidFill>
              </a:rPr>
              <a:t>er blikkfanget i annonsen/teksten?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800" b="1">
                <a:solidFill>
                  <a:srgbClr val="000000"/>
                </a:solidFill>
              </a:rPr>
              <a:t>Hvordan </a:t>
            </a:r>
            <a:r>
              <a:rPr lang="nb-NO" sz="2800">
                <a:solidFill>
                  <a:srgbClr val="000000"/>
                </a:solidFill>
              </a:rPr>
              <a:t>blir innholdet fortalt/kommunisert, og hvilken virkning har fortellemåten?  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800" b="1">
                <a:solidFill>
                  <a:srgbClr val="000000"/>
                </a:solidFill>
              </a:rPr>
              <a:t>Hvorfor </a:t>
            </a:r>
            <a:r>
              <a:rPr lang="nb-NO" sz="2800">
                <a:solidFill>
                  <a:srgbClr val="000000"/>
                </a:solidFill>
              </a:rPr>
              <a:t>blir det fortalt (tolkning)?</a:t>
            </a:r>
          </a:p>
          <a:p>
            <a:pPr lvl="0"/>
            <a:endParaRPr lang="nb-NO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47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lnSpc>
                <a:spcPct val="115000"/>
              </a:lnSpc>
            </a:pPr>
            <a:r>
              <a:rPr lang="nb-NO"/>
              <a:t>Kort om bildeanalyse</a:t>
            </a:r>
          </a:p>
          <a:p>
            <a:pPr lvl="0"/>
            <a:endParaRPr lang="nb-NO"/>
          </a:p>
        </p:txBody>
      </p:sp>
      <p:sp>
        <p:nvSpPr>
          <p:cNvPr id="3" name="Shape 4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/>
              <a:t>–	Hvem har laget bildet og når?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/>
              <a:t>–	Hvor ble bildet vist/publisert? 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/>
              <a:t>–	Hva ser du på bildet? </a:t>
            </a:r>
          </a:p>
          <a:p>
            <a:pPr lvl="0" indent="457200">
              <a:lnSpc>
                <a:spcPct val="115000"/>
              </a:lnSpc>
              <a:spcBef>
                <a:spcPts val="0"/>
              </a:spcBef>
              <a:buNone/>
            </a:pPr>
            <a:r>
              <a:rPr lang="nb-NO"/>
              <a:t>Beskriv kort innholdet (denotasjon). 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/>
              <a:t>–	Hva forteller bildet? </a:t>
            </a:r>
          </a:p>
          <a:p>
            <a:pPr marL="0" lv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/>
              <a:t>	Hvilke assosiasjoner/tanker vekker 	innholdet (konnotasjon)?</a:t>
            </a:r>
          </a:p>
          <a:p>
            <a:pPr lvl="0"/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3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hape 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0" lv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/>
              <a:t>– </a:t>
            </a:r>
            <a:r>
              <a:rPr lang="nb-NO" sz="2400"/>
              <a:t>Beskriv formen ved å se etter hvordan bildet </a:t>
            </a:r>
          </a:p>
          <a:p>
            <a:pPr marL="0" lvl="0" indent="457200">
              <a:lnSpc>
                <a:spcPct val="115000"/>
              </a:lnSpc>
              <a:spcBef>
                <a:spcPts val="0"/>
              </a:spcBef>
              <a:buNone/>
            </a:pPr>
            <a:r>
              <a:rPr lang="nb-NO" sz="2400"/>
              <a:t>er komponert. 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 sz="2400"/>
              <a:t>–	Beskriv fargene. 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 sz="2400"/>
              <a:t>–	Kommenter bildeutsnitt og perspektiv. 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 sz="2400"/>
              <a:t>–	Hvorfor ble bildet laget? 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 sz="2400"/>
              <a:t>–	Hvilke virkemidler blir brukt for å få fram budskapet? 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 sz="2400"/>
              <a:t>–	Hvem er bildets målgruppe? 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 sz="2400"/>
              <a:t>–	Hvordan opplever du bildet?</a:t>
            </a:r>
          </a:p>
          <a:p>
            <a:pPr lvl="0"/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lassholder for bilde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9312" b="9312"/>
          <a:stretch>
            <a:fillRect/>
          </a:stretch>
        </p:blipFill>
        <p:spPr/>
      </p:pic>
      <p:sp>
        <p:nvSpPr>
          <p:cNvPr id="5" name="TekstSylinder 4"/>
          <p:cNvSpPr txBox="1"/>
          <p:nvPr/>
        </p:nvSpPr>
        <p:spPr>
          <a:xfrm>
            <a:off x="4419600" y="4709095"/>
            <a:ext cx="3200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700" dirty="0" smtClean="0"/>
              <a:t>   O</a:t>
            </a:r>
            <a:r>
              <a:rPr lang="nb-NO" sz="700" dirty="0"/>
              <a:t>. Væring Eftf. AS © Munch-museet Munch-Ellingsen gruppen/BONO 2015</a:t>
            </a:r>
            <a:endParaRPr lang="nb-NO" sz="7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9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Bildeutsnitt </a:t>
            </a:r>
          </a:p>
        </p:txBody>
      </p:sp>
      <p:sp>
        <p:nvSpPr>
          <p:cNvPr id="3" name="Shape 60"/>
          <p:cNvSpPr txBox="1">
            <a:spLocks noGrp="1"/>
          </p:cNvSpPr>
          <p:nvPr>
            <p:ph type="body" idx="1"/>
          </p:nvPr>
        </p:nvSpPr>
        <p:spPr>
          <a:xfrm>
            <a:off x="467541" y="1484784"/>
            <a:ext cx="8229600" cy="4967697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 sz="2400">
                <a:solidFill>
                  <a:srgbClr val="000000"/>
                </a:solidFill>
              </a:rPr>
              <a:t>Vi skiller mellom følgende begreper:</a:t>
            </a:r>
          </a:p>
          <a:p>
            <a:pPr lvl="0"/>
            <a:endParaRPr lang="nb-NO" sz="2400">
              <a:solidFill>
                <a:srgbClr val="000000"/>
              </a:solidFill>
            </a:endParaRP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400" i="1">
                <a:solidFill>
                  <a:srgbClr val="000000"/>
                </a:solidFill>
              </a:rPr>
              <a:t>Totalbildet </a:t>
            </a:r>
            <a:r>
              <a:rPr lang="nb-NO" sz="2400">
                <a:solidFill>
                  <a:srgbClr val="000000"/>
                </a:solidFill>
              </a:rPr>
              <a:t>dekker gjerne et stort område. 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400" i="1">
                <a:solidFill>
                  <a:srgbClr val="000000"/>
                </a:solidFill>
              </a:rPr>
              <a:t>Et halvtotalt bilde </a:t>
            </a:r>
            <a:r>
              <a:rPr lang="nb-NO" sz="2400">
                <a:solidFill>
                  <a:srgbClr val="000000"/>
                </a:solidFill>
              </a:rPr>
              <a:t>viser for eksempel én eller flere personer i full størrelse.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400" i="1">
                <a:solidFill>
                  <a:srgbClr val="000000"/>
                </a:solidFill>
              </a:rPr>
              <a:t>Et halvnært bildeutsnitt </a:t>
            </a:r>
            <a:r>
              <a:rPr lang="nb-NO" sz="2400">
                <a:solidFill>
                  <a:srgbClr val="000000"/>
                </a:solidFill>
              </a:rPr>
              <a:t>viser kanskje en person fra hode til hofte. 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400" i="1">
                <a:solidFill>
                  <a:srgbClr val="000000"/>
                </a:solidFill>
              </a:rPr>
              <a:t>Nærbildet </a:t>
            </a:r>
            <a:r>
              <a:rPr lang="nb-NO" sz="2400">
                <a:solidFill>
                  <a:srgbClr val="000000"/>
                </a:solidFill>
              </a:rPr>
              <a:t>viser detaljer. 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400" i="1">
                <a:solidFill>
                  <a:srgbClr val="000000"/>
                </a:solidFill>
              </a:rPr>
              <a:t>Et ultranært bilde </a:t>
            </a:r>
            <a:r>
              <a:rPr lang="nb-NO" sz="2400">
                <a:solidFill>
                  <a:srgbClr val="000000"/>
                </a:solidFill>
              </a:rPr>
              <a:t>går enda nærmere enn nærbildet.</a:t>
            </a:r>
          </a:p>
          <a:p>
            <a:pPr lvl="0"/>
            <a:endParaRPr lang="nb-NO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65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Bildevinkel</a:t>
            </a:r>
          </a:p>
          <a:p>
            <a:pPr lvl="0"/>
            <a:endParaRPr lang="nb-NO"/>
          </a:p>
        </p:txBody>
      </p:sp>
      <p:sp>
        <p:nvSpPr>
          <p:cNvPr id="3" name="Shape 6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>
                <a:solidFill>
                  <a:srgbClr val="000000"/>
                </a:solidFill>
              </a:rPr>
              <a:t>Vi har tre hovedtyper av bildevinkler:</a:t>
            </a:r>
          </a:p>
          <a:p>
            <a:pPr lvl="0"/>
            <a:endParaRPr lang="nb-NO">
              <a:solidFill>
                <a:srgbClr val="000000"/>
              </a:solidFill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 i="1">
                <a:solidFill>
                  <a:srgbClr val="000000"/>
                </a:solidFill>
              </a:rPr>
              <a:t>Froskeperspektiv</a:t>
            </a:r>
            <a:r>
              <a:rPr lang="nb-NO">
                <a:solidFill>
                  <a:srgbClr val="000000"/>
                </a:solidFill>
              </a:rPr>
              <a:t>: Her ser du motivet nedenfra. 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 i="1">
                <a:solidFill>
                  <a:srgbClr val="000000"/>
                </a:solidFill>
              </a:rPr>
              <a:t>Normalperspektiv</a:t>
            </a:r>
            <a:r>
              <a:rPr lang="nb-NO">
                <a:solidFill>
                  <a:srgbClr val="000000"/>
                </a:solidFill>
              </a:rPr>
              <a:t>: Dette er, som navnet sier, perspektivet sett fra normal høyde. 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 i="1">
                <a:solidFill>
                  <a:srgbClr val="000000"/>
                </a:solidFill>
              </a:rPr>
              <a:t>Fugleperspektiv</a:t>
            </a:r>
            <a:r>
              <a:rPr lang="nb-NO">
                <a:solidFill>
                  <a:srgbClr val="000000"/>
                </a:solidFill>
              </a:rPr>
              <a:t>: Her ser du motivet ovenfra.</a:t>
            </a:r>
          </a:p>
          <a:p>
            <a:pPr lvl="0"/>
            <a:endParaRPr lang="nb-NO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rtekst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Intertekst_mal</Template>
  <TotalTime>16</TotalTime>
  <Words>617</Words>
  <Application>Microsoft Office PowerPoint</Application>
  <PresentationFormat>Skjermfremvisning (4:3)</PresentationFormat>
  <Paragraphs>134</Paragraphs>
  <Slides>26</Slides>
  <Notes>21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26</vt:i4>
      </vt:variant>
    </vt:vector>
  </HeadingPairs>
  <TitlesOfParts>
    <vt:vector size="29" baseType="lpstr">
      <vt:lpstr>Arial</vt:lpstr>
      <vt:lpstr>Calibri</vt:lpstr>
      <vt:lpstr>Intertekst_mal</vt:lpstr>
      <vt:lpstr>Kapittel 7 Analyse</vt:lpstr>
      <vt:lpstr>Diskuter følgende i smågrupper:</vt:lpstr>
      <vt:lpstr>Hva er en sammensatt tekst?</vt:lpstr>
      <vt:lpstr>Viktige punkter i en analyse:</vt:lpstr>
      <vt:lpstr>Kort om bildeanalyse </vt:lpstr>
      <vt:lpstr>PowerPoint-presentasjon</vt:lpstr>
      <vt:lpstr>PowerPoint-presentasjon</vt:lpstr>
      <vt:lpstr>Bildeutsnitt </vt:lpstr>
      <vt:lpstr>Bildevinkel </vt:lpstr>
      <vt:lpstr>Kort om filmanalyse </vt:lpstr>
      <vt:lpstr>PowerPoint-presentasjon</vt:lpstr>
      <vt:lpstr> </vt:lpstr>
      <vt:lpstr>Reklameanalyse</vt:lpstr>
      <vt:lpstr>PowerPoint-presentasjon</vt:lpstr>
      <vt:lpstr>PowerPoint-presentasjon</vt:lpstr>
      <vt:lpstr>PowerPoint-presentasjon</vt:lpstr>
      <vt:lpstr>Reklameanalyse trinn for trinn</vt:lpstr>
      <vt:lpstr>PowerPoint-presentasjon</vt:lpstr>
      <vt:lpstr>PowerPoint-presentasjon</vt:lpstr>
      <vt:lpstr>PowerPoint-presentasjon</vt:lpstr>
      <vt:lpstr>Hoveddelen</vt:lpstr>
      <vt:lpstr>PowerPoint-presentasjon</vt:lpstr>
      <vt:lpstr>Avslutningen</vt:lpstr>
      <vt:lpstr>   Huskeliste for reklameanalyse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Astrid Kleiveland</dc:creator>
  <cp:lastModifiedBy>Malgorzata Golinska</cp:lastModifiedBy>
  <cp:revision>5</cp:revision>
  <dcterms:created xsi:type="dcterms:W3CDTF">2013-08-09T07:51:16Z</dcterms:created>
  <dcterms:modified xsi:type="dcterms:W3CDTF">2016-01-21T13:58:58Z</dcterms:modified>
</cp:coreProperties>
</file>