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314" r:id="rId3"/>
    <p:sldId id="315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7" r:id="rId14"/>
    <p:sldId id="308" r:id="rId15"/>
    <p:sldId id="309" r:id="rId16"/>
    <p:sldId id="310" r:id="rId17"/>
    <p:sldId id="311" r:id="rId18"/>
    <p:sldId id="312" r:id="rId19"/>
    <p:sldId id="313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Kapittel 10 </a:t>
            </a:r>
            <a:br>
              <a:rPr lang="nb-NO" sz="3200" dirty="0" smtClean="0"/>
            </a:br>
            <a:r>
              <a:rPr lang="nb-NO" sz="3200" dirty="0" smtClean="0"/>
              <a:t>Sakprosa </a:t>
            </a:r>
            <a:r>
              <a:rPr lang="nb-NO" sz="3200" dirty="0" err="1" smtClean="0"/>
              <a:t>frå</a:t>
            </a:r>
            <a:r>
              <a:rPr lang="nb-NO" sz="3200" dirty="0" smtClean="0"/>
              <a:t> 1850 til i dag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85" y="1417640"/>
            <a:ext cx="2646645" cy="4708523"/>
          </a:xfrm>
        </p:spPr>
      </p:pic>
    </p:spTree>
    <p:extLst>
      <p:ext uri="{BB962C8B-B14F-4D97-AF65-F5344CB8AC3E}">
        <p14:creationId xmlns:p14="http://schemas.microsoft.com/office/powerpoint/2010/main" val="364225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</a:t>
            </a:r>
            <a:r>
              <a:rPr lang="nn-NO" dirty="0" smtClean="0"/>
              <a:t>akprosa 1900 – 1960: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2509"/>
            <a:ext cx="8229600" cy="4525963"/>
          </a:xfrm>
        </p:spPr>
        <p:txBody>
          <a:bodyPr>
            <a:normAutofit/>
          </a:bodyPr>
          <a:lstStyle/>
          <a:p>
            <a:endParaRPr lang="nn-NO" dirty="0" smtClean="0"/>
          </a:p>
          <a:p>
            <a:pPr marL="0" indent="0">
              <a:buNone/>
            </a:pPr>
            <a:r>
              <a:rPr lang="nn-NO" sz="2400" b="1" dirty="0" smtClean="0"/>
              <a:t>Stikkord for perioden:</a:t>
            </a:r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 smtClean="0"/>
              <a:t>Optimisme og framstegstru tidleg i hundreåret</a:t>
            </a:r>
          </a:p>
          <a:p>
            <a:r>
              <a:rPr lang="nn-NO" sz="2400" dirty="0" smtClean="0"/>
              <a:t>Storhendingar: 1905, første verdskrigen</a:t>
            </a:r>
          </a:p>
          <a:p>
            <a:r>
              <a:rPr lang="nn-NO" sz="2400" dirty="0" smtClean="0"/>
              <a:t>Mellomkrigstida: økonomisk krisetid – og sterke politiske og kulturelle motsetnader</a:t>
            </a:r>
          </a:p>
          <a:p>
            <a:r>
              <a:rPr lang="nn-NO" sz="2400" dirty="0" smtClean="0"/>
              <a:t>Tida etter andre verdskrigen: optimisme og tru på framgang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2938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40589"/>
            <a:ext cx="8229600" cy="3156563"/>
          </a:xfrm>
        </p:spPr>
        <p:txBody>
          <a:bodyPr>
            <a:normAutofit/>
          </a:bodyPr>
          <a:lstStyle/>
          <a:p>
            <a:endParaRPr lang="nn-NO" sz="2400" dirty="0" smtClean="0"/>
          </a:p>
          <a:p>
            <a:r>
              <a:rPr lang="nn-NO" sz="2400" dirty="0" smtClean="0"/>
              <a:t>Sakprosaen (= skriftlege medium) når etter kvart ut til alle lag i folket</a:t>
            </a:r>
          </a:p>
          <a:p>
            <a:endParaRPr lang="nn-NO" sz="2400" dirty="0"/>
          </a:p>
          <a:p>
            <a:r>
              <a:rPr lang="nn-NO" sz="2400" dirty="0" smtClean="0"/>
              <a:t>Nye medium: film, radio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0611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Nokre viktige namn i perioden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err="1" smtClean="0"/>
              <a:t>Katti</a:t>
            </a:r>
            <a:r>
              <a:rPr lang="nn-NO" sz="2400" dirty="0" smtClean="0"/>
              <a:t> Anker Møller (1868-1945)</a:t>
            </a:r>
          </a:p>
          <a:p>
            <a:pPr marL="457200" lvl="1" indent="0">
              <a:buNone/>
            </a:pPr>
            <a:r>
              <a:rPr lang="nn-NO" sz="2400" dirty="0" smtClean="0"/>
              <a:t>«</a:t>
            </a:r>
            <a:r>
              <a:rPr lang="nn-NO" sz="2400" dirty="0"/>
              <a:t>modeskapets </a:t>
            </a:r>
            <a:r>
              <a:rPr lang="nn-NO" sz="2400" dirty="0" err="1"/>
              <a:t>frigjørelse</a:t>
            </a:r>
            <a:r>
              <a:rPr lang="nn-NO" sz="2400" dirty="0"/>
              <a:t>»</a:t>
            </a:r>
          </a:p>
          <a:p>
            <a:pPr marL="457200" lvl="1" indent="0">
              <a:buNone/>
            </a:pPr>
            <a:r>
              <a:rPr lang="nn-NO" sz="2400" dirty="0"/>
              <a:t>kvinnesak, sjølvvald abort</a:t>
            </a:r>
          </a:p>
          <a:p>
            <a:pPr marL="0" indent="0">
              <a:buNone/>
            </a:pPr>
            <a:endParaRPr lang="nn-NO" sz="2400" dirty="0" smtClean="0"/>
          </a:p>
          <a:p>
            <a:pPr marL="457200" lvl="1" indent="0">
              <a:buNone/>
            </a:pPr>
            <a:endParaRPr lang="nn-NO" sz="2400" dirty="0"/>
          </a:p>
          <a:p>
            <a:pPr marL="457200" lvl="1" indent="0">
              <a:buNone/>
            </a:pPr>
            <a:endParaRPr lang="nn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30" y="1520151"/>
            <a:ext cx="2928306" cy="42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Arnulf Øverland (1889-1968)</a:t>
            </a:r>
          </a:p>
          <a:p>
            <a:pPr marL="0" indent="0">
              <a:buNone/>
            </a:pPr>
            <a:r>
              <a:rPr lang="nn-NO" sz="2400" dirty="0"/>
              <a:t>	«Kristendommen – den </a:t>
            </a:r>
            <a:r>
              <a:rPr lang="nn-NO" sz="2400" dirty="0" err="1"/>
              <a:t>tiende</a:t>
            </a:r>
            <a:r>
              <a:rPr lang="nn-NO" sz="2400" dirty="0"/>
              <a:t> landeplage» (1933)</a:t>
            </a:r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/>
              <a:t>Ole Hallesby (1879-1961)</a:t>
            </a:r>
          </a:p>
          <a:p>
            <a:pPr marL="457200" lvl="1" indent="0">
              <a:buNone/>
            </a:pPr>
            <a:r>
              <a:rPr lang="nn-NO" sz="2400" dirty="0"/>
              <a:t>«Helvetesdebatten» (1953)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82" y="2723211"/>
            <a:ext cx="3979718" cy="32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n-NO" sz="2400" dirty="0" smtClean="0"/>
              <a:t>To pionerar: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/>
              <a:t>Lise Lindbæk (1904-1961</a:t>
            </a:r>
            <a:r>
              <a:rPr lang="nn-NO" sz="2400" dirty="0" smtClean="0"/>
              <a:t>)</a:t>
            </a:r>
          </a:p>
          <a:p>
            <a:pPr marL="0" indent="0">
              <a:buNone/>
            </a:pPr>
            <a:r>
              <a:rPr lang="nn-NO" sz="2400" dirty="0" smtClean="0"/>
              <a:t>	</a:t>
            </a:r>
            <a:r>
              <a:rPr lang="nn-NO" sz="2400" dirty="0"/>
              <a:t>krigsjournalist </a:t>
            </a:r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 smtClean="0"/>
              <a:t>Åse </a:t>
            </a:r>
            <a:r>
              <a:rPr lang="nn-NO" sz="2400" dirty="0" err="1" smtClean="0"/>
              <a:t>Gruda</a:t>
            </a:r>
            <a:r>
              <a:rPr lang="nn-NO" sz="2400" dirty="0" smtClean="0"/>
              <a:t> Skard (1905-1985)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barnepsykologi</a:t>
            </a:r>
          </a:p>
          <a:p>
            <a:pPr marL="0" indent="0">
              <a:buNone/>
            </a:pPr>
            <a:r>
              <a:rPr lang="nn-NO" sz="2400" dirty="0"/>
              <a:t>	</a:t>
            </a:r>
          </a:p>
          <a:p>
            <a:pPr marL="0" indent="0">
              <a:buNone/>
            </a:pPr>
            <a:endParaRPr lang="nn-NO" sz="2000" dirty="0"/>
          </a:p>
          <a:p>
            <a:endParaRPr lang="nn-NO" sz="2400" dirty="0"/>
          </a:p>
          <a:p>
            <a:pPr marL="0" indent="0">
              <a:buNone/>
            </a:pPr>
            <a:r>
              <a:rPr lang="nn-NO" sz="2400" dirty="0" smtClean="0"/>
              <a:t>	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1789226"/>
            <a:ext cx="1723233" cy="24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Sakprosa 1960 - i dag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 smtClean="0"/>
              <a:t>Stikkord for perioden:</a:t>
            </a:r>
          </a:p>
          <a:p>
            <a:pPr marL="0" indent="0">
              <a:buNone/>
            </a:pPr>
            <a:endParaRPr lang="nn-NO" sz="2400" dirty="0" smtClean="0"/>
          </a:p>
          <a:p>
            <a:pPr>
              <a:buFontTx/>
              <a:buChar char="-"/>
            </a:pPr>
            <a:r>
              <a:rPr lang="nn-NO" sz="2400" dirty="0" smtClean="0"/>
              <a:t>Nytt medielandskap: TV frå 1960, fleirkanaltilbod, internett, sosiale medium</a:t>
            </a:r>
          </a:p>
          <a:p>
            <a:pPr>
              <a:buFontTx/>
              <a:buChar char="-"/>
            </a:pPr>
            <a:r>
              <a:rPr lang="nn-NO" sz="2400" dirty="0" smtClean="0"/>
              <a:t>Gjenreisinga etter andre verdskrigen</a:t>
            </a:r>
          </a:p>
          <a:p>
            <a:pPr>
              <a:buFontTx/>
              <a:buChar char="-"/>
            </a:pPr>
            <a:r>
              <a:rPr lang="nn-NO" sz="2400" dirty="0" smtClean="0"/>
              <a:t>Kunnskapssamfunnet: fag- og debatt-bøker</a:t>
            </a:r>
          </a:p>
          <a:p>
            <a:pPr>
              <a:buFontTx/>
              <a:buChar char="-"/>
            </a:pPr>
            <a:r>
              <a:rPr lang="nn-NO" sz="2400" dirty="0" smtClean="0"/>
              <a:t>Bøker vert varer på ein stor marknad med hard konkurranse</a:t>
            </a:r>
          </a:p>
          <a:p>
            <a:pPr>
              <a:buFontTx/>
              <a:buChar char="-"/>
            </a:pPr>
            <a:r>
              <a:rPr lang="nn-NO" sz="2400" dirty="0" smtClean="0"/>
              <a:t>Sakprosa-bøker sel meir enn skjønnlitteraturen</a:t>
            </a:r>
          </a:p>
        </p:txBody>
      </p:sp>
    </p:spTree>
    <p:extLst>
      <p:ext uri="{BB962C8B-B14F-4D97-AF65-F5344CB8AC3E}">
        <p14:creationId xmlns:p14="http://schemas.microsoft.com/office/powerpoint/2010/main" val="24970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Nokre viktige namn i perioden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Georg Johannesen (1931-2005)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Noregs første professor i retorikk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i="1" dirty="0" smtClean="0"/>
              <a:t>Om den norske tenkemåten</a:t>
            </a:r>
            <a:r>
              <a:rPr lang="nn-NO" sz="2400" dirty="0" smtClean="0"/>
              <a:t> (1975)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Jens Bjørneboe (1925-1976)</a:t>
            </a:r>
          </a:p>
          <a:p>
            <a:pPr marL="457200" lvl="1" indent="0">
              <a:buNone/>
            </a:pPr>
            <a:r>
              <a:rPr lang="nn-NO" sz="2400" dirty="0" smtClean="0"/>
              <a:t>	</a:t>
            </a:r>
            <a:r>
              <a:rPr lang="nn-NO" sz="2400" dirty="0" err="1" smtClean="0"/>
              <a:t>Antiautoritær</a:t>
            </a:r>
            <a:r>
              <a:rPr lang="nn-NO" sz="2400" dirty="0" smtClean="0"/>
              <a:t> samfunnsdebattant</a:t>
            </a:r>
          </a:p>
          <a:p>
            <a:pPr marL="457200" lvl="1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«Om </a:t>
            </a:r>
            <a:r>
              <a:rPr lang="nn-NO" sz="2400" dirty="0" err="1" smtClean="0"/>
              <a:t>formyndermennesket</a:t>
            </a:r>
            <a:r>
              <a:rPr lang="nn-NO" sz="2400" dirty="0" smtClean="0"/>
              <a:t>» (1975)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31" y="1417640"/>
            <a:ext cx="1542594" cy="2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Tre nynorske essayistar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sz="2400" dirty="0" smtClean="0"/>
              <a:t>Hans Skjervheim (1926-1999)</a:t>
            </a:r>
          </a:p>
          <a:p>
            <a:pPr marL="0" indent="0">
              <a:buNone/>
            </a:pPr>
            <a:r>
              <a:rPr lang="nn-NO" sz="2400" dirty="0" smtClean="0"/>
              <a:t>	sentral i positivismestriden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skeptisk til målstyring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Gunnar Skirbekk (f. 1936)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«</a:t>
            </a:r>
            <a:r>
              <a:rPr lang="nn-NO" sz="2400" dirty="0" err="1"/>
              <a:t>P</a:t>
            </a:r>
            <a:r>
              <a:rPr lang="nn-NO" sz="2400" dirty="0" err="1" smtClean="0"/>
              <a:t>oetokratiets</a:t>
            </a:r>
            <a:r>
              <a:rPr lang="nn-NO" sz="2400" dirty="0" smtClean="0"/>
              <a:t> tid er forbi»</a:t>
            </a:r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 smtClean="0"/>
              <a:t>Jon Hellesnes (f. 1939)</a:t>
            </a:r>
          </a:p>
          <a:p>
            <a:pPr marL="457200" lvl="1" indent="0">
              <a:buNone/>
            </a:pPr>
            <a:r>
              <a:rPr lang="nn-NO" sz="2000" dirty="0"/>
              <a:t>	</a:t>
            </a:r>
            <a:r>
              <a:rPr lang="nn-NO" sz="2400" dirty="0" smtClean="0"/>
              <a:t>Filosofiske spørsmål i forståeleg form</a:t>
            </a:r>
          </a:p>
          <a:p>
            <a:pPr marL="457200" lvl="1" indent="0">
              <a:buNone/>
            </a:pPr>
            <a:r>
              <a:rPr lang="nn-NO" sz="2400" dirty="0"/>
              <a:t>	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13516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To yngre stemmer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Gunnhild </a:t>
            </a:r>
            <a:r>
              <a:rPr lang="nn-NO" sz="2400" dirty="0" err="1" smtClean="0"/>
              <a:t>Øyehaug</a:t>
            </a:r>
            <a:r>
              <a:rPr lang="nn-NO" sz="2400" dirty="0" smtClean="0"/>
              <a:t> (f. 1975</a:t>
            </a:r>
            <a:r>
              <a:rPr lang="nn-NO" sz="2400" dirty="0" smtClean="0"/>
              <a:t>)</a:t>
            </a:r>
          </a:p>
          <a:p>
            <a:endParaRPr lang="nn-NO" sz="2400" dirty="0"/>
          </a:p>
          <a:p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Olaug </a:t>
            </a:r>
            <a:r>
              <a:rPr lang="nn-NO" sz="2400" dirty="0" smtClean="0"/>
              <a:t>Nilssen (f. 1977)</a:t>
            </a:r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dirty="0" smtClean="0"/>
              <a:t>Begge </a:t>
            </a:r>
            <a:r>
              <a:rPr lang="nn-NO" sz="2400" dirty="0" smtClean="0"/>
              <a:t>skriv i fleire sjangrar, både skjønnlitteratur og sakprosa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1745672"/>
            <a:ext cx="1847767" cy="18020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3730321"/>
            <a:ext cx="1894360" cy="15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Sjangerutfordringar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32069"/>
            <a:ext cx="8229600" cy="4525963"/>
          </a:xfrm>
        </p:spPr>
        <p:txBody>
          <a:bodyPr>
            <a:normAutofit/>
          </a:bodyPr>
          <a:lstStyle/>
          <a:p>
            <a:r>
              <a:rPr lang="nn-NO" sz="2400" dirty="0" smtClean="0"/>
              <a:t>I mange nye litterære tekstar blir grensene mellom fakta og fiksjon utydelege (</a:t>
            </a:r>
            <a:r>
              <a:rPr lang="nn-NO" sz="2400" dirty="0" err="1" smtClean="0"/>
              <a:t>jfr</a:t>
            </a:r>
            <a:r>
              <a:rPr lang="nn-NO" sz="2400" dirty="0" smtClean="0"/>
              <a:t> verkelegheits- og fiksjonskontrakt)</a:t>
            </a:r>
          </a:p>
          <a:p>
            <a:endParaRPr lang="nn-NO" sz="2400" dirty="0" smtClean="0"/>
          </a:p>
          <a:p>
            <a:r>
              <a:rPr lang="nn-NO" sz="2400" dirty="0" smtClean="0"/>
              <a:t>Skjønnlitterære forfattarar brukar sjølvbiografisk stoff og skriv om reelle hendingar (</a:t>
            </a:r>
            <a:r>
              <a:rPr lang="nn-NO" sz="2400" dirty="0" err="1" smtClean="0"/>
              <a:t>Knausgård</a:t>
            </a:r>
            <a:r>
              <a:rPr lang="nn-NO" sz="2400" dirty="0" smtClean="0"/>
              <a:t>: </a:t>
            </a:r>
            <a:r>
              <a:rPr lang="nn-NO" sz="2400" i="1" dirty="0" smtClean="0"/>
              <a:t>Min kamp 1-6</a:t>
            </a:r>
            <a:r>
              <a:rPr lang="nn-NO" sz="2400" dirty="0" smtClean="0"/>
              <a:t>)</a:t>
            </a:r>
          </a:p>
          <a:p>
            <a:r>
              <a:rPr lang="nn-NO" sz="2400" dirty="0" smtClean="0"/>
              <a:t>Sakprosaforfattarar brukar skjønnlitterære verkemiddel (Seierstad: </a:t>
            </a:r>
            <a:r>
              <a:rPr lang="nn-NO" sz="2400" i="1" dirty="0" err="1" smtClean="0"/>
              <a:t>Bokhandleren</a:t>
            </a:r>
            <a:r>
              <a:rPr lang="nn-NO" sz="2400" i="1" dirty="0" smtClean="0"/>
              <a:t> i Kabul</a:t>
            </a:r>
            <a:r>
              <a:rPr lang="nn-NO" sz="2400" dirty="0" smtClean="0"/>
              <a:t>)</a:t>
            </a:r>
          </a:p>
          <a:p>
            <a:endParaRPr lang="nn-NO" sz="2400" dirty="0"/>
          </a:p>
          <a:p>
            <a:pPr marL="0" indent="0">
              <a:buNone/>
            </a:pPr>
            <a:r>
              <a:rPr lang="nn-NO" sz="2400" dirty="0" smtClean="0"/>
              <a:t>= forventningane – og lesemåtane – våre vert utfordra: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	DOBBELTKONTRAKT</a:t>
            </a:r>
          </a:p>
          <a:p>
            <a:endParaRPr lang="nn-NO" sz="2400" dirty="0"/>
          </a:p>
          <a:p>
            <a:pPr marL="0" indent="0">
              <a:buNone/>
            </a:pPr>
            <a:endParaRPr lang="nn-NO" sz="2400" dirty="0"/>
          </a:p>
          <a:p>
            <a:pPr lvl="6"/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15480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hovudtrekk</a:t>
            </a:r>
            <a:r>
              <a:rPr lang="nb-NO" sz="2400" dirty="0" smtClean="0"/>
              <a:t> i utviklinga av </a:t>
            </a:r>
            <a:r>
              <a:rPr lang="nb-NO" sz="2400" dirty="0" err="1" smtClean="0"/>
              <a:t>sakprosatekstar</a:t>
            </a:r>
            <a:r>
              <a:rPr lang="nb-NO" sz="2400" dirty="0" smtClean="0"/>
              <a:t> </a:t>
            </a:r>
            <a:r>
              <a:rPr lang="nb-NO" sz="2400" dirty="0" err="1" smtClean="0"/>
              <a:t>frå</a:t>
            </a:r>
            <a:r>
              <a:rPr lang="nb-NO" sz="2400" dirty="0" smtClean="0"/>
              <a:t> 1850 til i dag, og kva for rolle slike </a:t>
            </a:r>
            <a:r>
              <a:rPr lang="nb-NO" sz="2400" dirty="0" err="1" smtClean="0"/>
              <a:t>tekstar</a:t>
            </a:r>
            <a:r>
              <a:rPr lang="nb-NO" sz="2400" dirty="0" smtClean="0"/>
              <a:t> har hatt i samfunnet til ulike tider</a:t>
            </a:r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sentrale </a:t>
            </a:r>
            <a:r>
              <a:rPr lang="nb-NO" sz="2400" dirty="0" err="1" smtClean="0"/>
              <a:t>sakprosaforfattarar</a:t>
            </a:r>
            <a:endParaRPr lang="nb-NO" sz="2400" dirty="0" smtClean="0"/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viktige </a:t>
            </a:r>
            <a:r>
              <a:rPr lang="nb-NO" sz="2400" dirty="0" err="1" smtClean="0"/>
              <a:t>sakprosatekstar</a:t>
            </a:r>
            <a:r>
              <a:rPr lang="nb-NO" sz="2400" dirty="0" smtClean="0"/>
              <a:t> i ulike </a:t>
            </a:r>
            <a:r>
              <a:rPr lang="nb-NO" sz="2400" dirty="0" err="1" smtClean="0"/>
              <a:t>sjangrar</a:t>
            </a:r>
            <a:r>
              <a:rPr lang="nb-NO" sz="2400" dirty="0" smtClean="0"/>
              <a:t> og plassere </a:t>
            </a:r>
            <a:r>
              <a:rPr lang="nb-NO" sz="2400" dirty="0" err="1" smtClean="0"/>
              <a:t>dei</a:t>
            </a:r>
            <a:r>
              <a:rPr lang="nb-NO" sz="2400" dirty="0" smtClean="0"/>
              <a:t> i </a:t>
            </a:r>
            <a:r>
              <a:rPr lang="nb-NO" sz="2400" dirty="0" err="1" smtClean="0"/>
              <a:t>ein</a:t>
            </a:r>
            <a:r>
              <a:rPr lang="nb-NO" sz="2400" dirty="0" smtClean="0"/>
              <a:t> samfunnskontekst</a:t>
            </a:r>
          </a:p>
          <a:p>
            <a:r>
              <a:rPr lang="nb-NO" sz="2400" dirty="0" smtClean="0"/>
              <a:t>Kunne analysere </a:t>
            </a:r>
            <a:r>
              <a:rPr lang="nb-NO" sz="2400" dirty="0" err="1" smtClean="0"/>
              <a:t>sakprosatekstar</a:t>
            </a:r>
            <a:r>
              <a:rPr lang="nb-NO" sz="2400" dirty="0" smtClean="0"/>
              <a:t> ved hjelp av omgrep </a:t>
            </a:r>
            <a:r>
              <a:rPr lang="nb-NO" sz="2400" dirty="0" err="1" smtClean="0"/>
              <a:t>frå</a:t>
            </a:r>
            <a:r>
              <a:rPr lang="nb-NO" sz="2400" dirty="0" smtClean="0"/>
              <a:t> retorikken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035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Kva meiner vi med sakprosa?</a:t>
            </a:r>
          </a:p>
          <a:p>
            <a:r>
              <a:rPr lang="nb-NO" sz="2400" dirty="0" smtClean="0"/>
              <a:t>Kven er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 err="1" smtClean="0"/>
              <a:t>viktigaste</a:t>
            </a:r>
            <a:r>
              <a:rPr lang="nb-NO" sz="2400" dirty="0" smtClean="0"/>
              <a:t> </a:t>
            </a:r>
            <a:r>
              <a:rPr lang="nb-NO" sz="2400" dirty="0" err="1" smtClean="0"/>
              <a:t>sakprosaforfattarane</a:t>
            </a:r>
            <a:r>
              <a:rPr lang="nb-NO" sz="2400" dirty="0" smtClean="0"/>
              <a:t> i perioden 1850 til i dag? Kva </a:t>
            </a:r>
            <a:r>
              <a:rPr lang="nb-NO" sz="2400" dirty="0" err="1" smtClean="0"/>
              <a:t>gjer</a:t>
            </a:r>
            <a:r>
              <a:rPr lang="nb-NO" sz="2400" dirty="0" smtClean="0"/>
              <a:t> at </a:t>
            </a:r>
            <a:r>
              <a:rPr lang="nb-NO" sz="2400" dirty="0" err="1" smtClean="0"/>
              <a:t>dei</a:t>
            </a:r>
            <a:r>
              <a:rPr lang="nb-NO" sz="2400" dirty="0" smtClean="0"/>
              <a:t> er viktige?</a:t>
            </a:r>
          </a:p>
          <a:p>
            <a:r>
              <a:rPr lang="nb-NO" sz="2400" dirty="0" smtClean="0"/>
              <a:t>Kva for kvinnelege </a:t>
            </a:r>
            <a:r>
              <a:rPr lang="nb-NO" sz="2400" dirty="0" err="1" smtClean="0"/>
              <a:t>sakprosaforfattarar</a:t>
            </a:r>
            <a:r>
              <a:rPr lang="nb-NO" sz="2400" dirty="0" smtClean="0"/>
              <a:t> kjenner du </a:t>
            </a:r>
            <a:r>
              <a:rPr lang="nb-NO" sz="2400" dirty="0" err="1" smtClean="0"/>
              <a:t>namnet</a:t>
            </a:r>
            <a:r>
              <a:rPr lang="nb-NO" sz="2400" dirty="0" smtClean="0"/>
              <a:t> på </a:t>
            </a:r>
            <a:r>
              <a:rPr lang="nb-NO" sz="2400" dirty="0" err="1" smtClean="0"/>
              <a:t>frå</a:t>
            </a:r>
            <a:r>
              <a:rPr lang="nb-NO" sz="2400" dirty="0" smtClean="0"/>
              <a:t> den same perioden?</a:t>
            </a:r>
          </a:p>
          <a:p>
            <a:r>
              <a:rPr lang="nb-NO" sz="2400" dirty="0" smtClean="0"/>
              <a:t>Kva betydning har sakprosaen hatt – og har – i samfunnet vårt </a:t>
            </a:r>
            <a:r>
              <a:rPr lang="nb-NO" sz="2400" dirty="0" err="1" smtClean="0"/>
              <a:t>dei</a:t>
            </a:r>
            <a:r>
              <a:rPr lang="nb-NO" sz="2400" smtClean="0"/>
              <a:t> siste 150 åra?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85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nn-NO" sz="4000" b="1" dirty="0" smtClean="0"/>
              <a:t>Kva er sakprosa?</a:t>
            </a:r>
            <a:endParaRPr lang="nn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r>
              <a:rPr lang="nn-NO" sz="2400" dirty="0" smtClean="0"/>
              <a:t>«… tekster som adressaten har grunn til å oppfatte som direkte </a:t>
            </a:r>
            <a:r>
              <a:rPr lang="nn-NO" sz="2400" dirty="0" err="1" smtClean="0"/>
              <a:t>ytringer</a:t>
            </a:r>
            <a:r>
              <a:rPr lang="nn-NO" sz="2400" dirty="0" smtClean="0"/>
              <a:t> om </a:t>
            </a:r>
            <a:r>
              <a:rPr lang="nn-NO" sz="2400" dirty="0" err="1" smtClean="0"/>
              <a:t>virkeligheten</a:t>
            </a:r>
            <a:r>
              <a:rPr lang="nn-NO" sz="2400" dirty="0" smtClean="0"/>
              <a:t>»</a:t>
            </a:r>
          </a:p>
          <a:p>
            <a:pPr marL="457200" lvl="1" indent="0">
              <a:buNone/>
            </a:pPr>
            <a:r>
              <a:rPr lang="nn-NO" sz="2000" dirty="0"/>
              <a:t>(</a:t>
            </a:r>
            <a:r>
              <a:rPr lang="nn-NO" sz="2000" i="1" dirty="0" err="1"/>
              <a:t>hva</a:t>
            </a:r>
            <a:r>
              <a:rPr lang="nn-NO" sz="2000" i="1" dirty="0"/>
              <a:t> er SAKPROSA</a:t>
            </a:r>
            <a:r>
              <a:rPr lang="nn-NO" sz="2000" dirty="0"/>
              <a:t>, s. 34)</a:t>
            </a:r>
          </a:p>
          <a:p>
            <a:pPr marL="457200" lvl="1" indent="0">
              <a:buNone/>
            </a:pPr>
            <a:endParaRPr lang="nn-NO" sz="2000" dirty="0"/>
          </a:p>
          <a:p>
            <a:r>
              <a:rPr lang="nn-NO" sz="2400" dirty="0" smtClean="0"/>
              <a:t>To hovudgrupper: funksjonell sakprosa og litterær sakprosa</a:t>
            </a:r>
          </a:p>
          <a:p>
            <a:pPr marL="457200" lvl="1" indent="0">
              <a:buNone/>
            </a:pPr>
            <a:endParaRPr lang="nn-NO" sz="20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14" y="3740460"/>
            <a:ext cx="2075136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Lesing og forventningar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n-NO" sz="2400" dirty="0" smtClean="0"/>
          </a:p>
          <a:p>
            <a:r>
              <a:rPr lang="nn-NO" sz="2400" dirty="0" smtClean="0"/>
              <a:t>Verkelegheitskontrakt: sakprosa handlar om ei verkelegheit som er eller har vore, er i samsvar med verkelegheita</a:t>
            </a:r>
          </a:p>
          <a:p>
            <a:endParaRPr lang="nn-NO" sz="2400" dirty="0"/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Fiksjonskontrakt: skjønnlitteratur er oppdikta tekstar, hendingane kan ikkje etterprøvast i verkelegheita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40640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Sakprosa 1850- 1900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smtClean="0"/>
              <a:t>Stikkord for perioden: demokratisering og modernisering </a:t>
            </a:r>
          </a:p>
          <a:p>
            <a:r>
              <a:rPr lang="nn-NO" sz="2400" dirty="0" smtClean="0"/>
              <a:t>Store samfunnsspørsmål under debatt: kvinnesak, målsak, stemmerett, religion, unionen med Sverige, parlamentarisme m.m.</a:t>
            </a:r>
          </a:p>
          <a:p>
            <a:r>
              <a:rPr lang="nn-NO" sz="2400" dirty="0" smtClean="0"/>
              <a:t>Debattane går føre seg i aviser, tidsskrift, bøker, pamflettar, blad, altså i sakprosa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340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</a:t>
            </a:r>
            <a:r>
              <a:rPr lang="nn-NO" dirty="0" smtClean="0"/>
              <a:t>vinnestemmer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r>
              <a:rPr lang="nn-NO" sz="2400" dirty="0" smtClean="0"/>
              <a:t>Kvinner vert aktive og synlege i </a:t>
            </a:r>
            <a:r>
              <a:rPr lang="nn-NO" sz="2400" dirty="0"/>
              <a:t>s</a:t>
            </a:r>
            <a:r>
              <a:rPr lang="nn-NO" sz="2400" dirty="0" smtClean="0"/>
              <a:t>amfunnsdebattane i andre halvdel av 1800-talet: Camilla Collett, Aasta Hansteen, Kitty Kielland, Ragna Nielsen, Gina Krog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Tidsskriftet </a:t>
            </a:r>
            <a:r>
              <a:rPr lang="nn-NO" sz="2400" i="1" dirty="0" err="1" smtClean="0"/>
              <a:t>Nylænde</a:t>
            </a:r>
            <a:r>
              <a:rPr lang="nn-NO" sz="2400" dirty="0" smtClean="0"/>
              <a:t> frå 1887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1611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Nokre viktige namn i perioden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000" dirty="0" smtClean="0"/>
              <a:t>Camilla </a:t>
            </a:r>
            <a:r>
              <a:rPr lang="nn-NO" sz="2000" dirty="0" smtClean="0"/>
              <a:t>Collett (1813-1895):</a:t>
            </a:r>
          </a:p>
          <a:p>
            <a:pPr marL="457200" lvl="1" indent="0">
              <a:buNone/>
            </a:pPr>
            <a:r>
              <a:rPr lang="nn-NO" sz="2000" dirty="0" smtClean="0"/>
              <a:t>	</a:t>
            </a:r>
            <a:r>
              <a:rPr lang="nn-NO" sz="2000" dirty="0" smtClean="0"/>
              <a:t>- kvinneperspektiv </a:t>
            </a:r>
            <a:r>
              <a:rPr lang="nn-NO" sz="2000" dirty="0" smtClean="0"/>
              <a:t>på samfunnsspørsmål</a:t>
            </a:r>
          </a:p>
          <a:p>
            <a:pPr marL="0" indent="0">
              <a:buNone/>
            </a:pPr>
            <a:r>
              <a:rPr lang="nn-NO" sz="2000" i="1" dirty="0" smtClean="0"/>
              <a:t>	</a:t>
            </a:r>
            <a:r>
              <a:rPr lang="nn-NO" sz="1600" i="1" dirty="0" err="1" smtClean="0"/>
              <a:t>Fra</a:t>
            </a:r>
            <a:r>
              <a:rPr lang="nn-NO" sz="1600" i="1" dirty="0" smtClean="0"/>
              <a:t> </a:t>
            </a:r>
            <a:r>
              <a:rPr lang="nn-NO" sz="1600" i="1" dirty="0"/>
              <a:t>de </a:t>
            </a:r>
            <a:r>
              <a:rPr lang="nn-NO" sz="1600" i="1" dirty="0" err="1"/>
              <a:t>Stummes</a:t>
            </a:r>
            <a:r>
              <a:rPr lang="nn-NO" sz="1600" i="1" dirty="0"/>
              <a:t> Leir </a:t>
            </a:r>
            <a:r>
              <a:rPr lang="nn-NO" sz="1600" dirty="0"/>
              <a:t>(1877)</a:t>
            </a:r>
          </a:p>
          <a:p>
            <a:pPr marL="0" indent="0">
              <a:buNone/>
            </a:pPr>
            <a:r>
              <a:rPr lang="nn-NO" sz="1600" dirty="0"/>
              <a:t>	</a:t>
            </a:r>
            <a:r>
              <a:rPr lang="nn-NO" sz="1600" i="1" dirty="0"/>
              <a:t>Mod Strømmen </a:t>
            </a:r>
            <a:r>
              <a:rPr lang="nn-NO" sz="1600" dirty="0"/>
              <a:t>(1879 og 1885)</a:t>
            </a:r>
          </a:p>
          <a:p>
            <a:pPr lvl="1"/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000" dirty="0"/>
              <a:t>Bjørnstjerne Bjørnson (1832-1910): </a:t>
            </a:r>
          </a:p>
          <a:p>
            <a:pPr marL="0" indent="0">
              <a:buNone/>
            </a:pPr>
            <a:r>
              <a:rPr lang="nn-NO" sz="1800" dirty="0" smtClean="0"/>
              <a:t> - </a:t>
            </a:r>
            <a:r>
              <a:rPr lang="nn-NO" sz="2000" dirty="0" smtClean="0"/>
              <a:t>deltek </a:t>
            </a:r>
            <a:r>
              <a:rPr lang="nn-NO" sz="2000" dirty="0"/>
              <a:t>i alle dei store debattane: religion, </a:t>
            </a:r>
            <a:r>
              <a:rPr lang="nn-NO" sz="2000" err="1" smtClean="0"/>
              <a:t>fredssak</a:t>
            </a:r>
            <a:r>
              <a:rPr lang="nn-NO" sz="2000" smtClean="0"/>
              <a:t>, </a:t>
            </a:r>
          </a:p>
          <a:p>
            <a:pPr marL="0" indent="0">
              <a:buNone/>
            </a:pPr>
            <a:r>
              <a:rPr lang="nn-NO" sz="2000" smtClean="0"/>
              <a:t>moralspørsmål</a:t>
            </a:r>
            <a:r>
              <a:rPr lang="nn-NO" sz="2000" dirty="0"/>
              <a:t>, målsak, </a:t>
            </a:r>
            <a:r>
              <a:rPr lang="nn-NO" sz="2000" dirty="0" smtClean="0"/>
              <a:t>parlamentarisme</a:t>
            </a:r>
            <a:r>
              <a:rPr lang="nn-NO" sz="2000" dirty="0"/>
              <a:t>, republikk</a:t>
            </a:r>
          </a:p>
          <a:p>
            <a:pPr marL="0" indent="0">
              <a:buNone/>
            </a:pPr>
            <a:r>
              <a:rPr lang="nn-NO" sz="1800" dirty="0"/>
              <a:t>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40" y="4114799"/>
            <a:ext cx="2584060" cy="18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Nokre viktige namn - framhald</a:t>
            </a:r>
            <a:endParaRPr lang="nn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Aasmund Olavsson Vinje (1818-1870)</a:t>
            </a:r>
          </a:p>
          <a:p>
            <a:pPr marL="0" indent="0">
              <a:buNone/>
            </a:pPr>
            <a:r>
              <a:rPr lang="nn-NO" sz="2400" dirty="0" smtClean="0"/>
              <a:t>	grunnleggjaren </a:t>
            </a:r>
            <a:r>
              <a:rPr lang="nn-NO" sz="2400" dirty="0"/>
              <a:t>av moderne norsk </a:t>
            </a:r>
            <a:r>
              <a:rPr lang="nn-NO" sz="2400" dirty="0" smtClean="0"/>
              <a:t>journalistikk</a:t>
            </a:r>
          </a:p>
          <a:p>
            <a:pPr marL="457200" lvl="1" indent="0">
              <a:buNone/>
            </a:pPr>
            <a:r>
              <a:rPr lang="nn-NO" sz="2400" dirty="0"/>
              <a:t>	vekebladet </a:t>
            </a:r>
            <a:r>
              <a:rPr lang="nn-NO" sz="2400" i="1" dirty="0" smtClean="0"/>
              <a:t>Dølen</a:t>
            </a:r>
          </a:p>
          <a:p>
            <a:pPr marL="457200" lvl="1" indent="0">
              <a:buNone/>
            </a:pPr>
            <a:endParaRPr lang="nn-NO" sz="2400" dirty="0"/>
          </a:p>
          <a:p>
            <a:pPr marL="457200" lvl="1" indent="0">
              <a:buNone/>
            </a:pPr>
            <a:endParaRPr lang="nn-NO" sz="2400" dirty="0"/>
          </a:p>
          <a:p>
            <a:r>
              <a:rPr lang="nn-NO" sz="2400" dirty="0" smtClean="0"/>
              <a:t>Arne Garborg (1851-1924)</a:t>
            </a:r>
          </a:p>
          <a:p>
            <a:pPr marL="0" indent="0">
              <a:buNone/>
            </a:pPr>
            <a:r>
              <a:rPr lang="nn-NO" sz="2400" dirty="0" smtClean="0"/>
              <a:t>	intellektuell med europeisk utsyn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talsmann for landsmålskulturen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0571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34</TotalTime>
  <Words>529</Words>
  <Application>Microsoft Office PowerPoint</Application>
  <PresentationFormat>Skjermfremvisning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Arial</vt:lpstr>
      <vt:lpstr>Calibri</vt:lpstr>
      <vt:lpstr>Intertekst_mal</vt:lpstr>
      <vt:lpstr>Kapittel 10  Sakprosa frå 1850 til i dag</vt:lpstr>
      <vt:lpstr>Mål</vt:lpstr>
      <vt:lpstr>Førlesing</vt:lpstr>
      <vt:lpstr>Kva er sakprosa?</vt:lpstr>
      <vt:lpstr>Lesing og forventningar </vt:lpstr>
      <vt:lpstr>Sakprosa 1850- 1900</vt:lpstr>
      <vt:lpstr>Kvinnestemmer</vt:lpstr>
      <vt:lpstr>Nokre viktige namn i perioden</vt:lpstr>
      <vt:lpstr>Nokre viktige namn - framhald</vt:lpstr>
      <vt:lpstr>Sakprosa 1900 – 1960: </vt:lpstr>
      <vt:lpstr>PowerPoint-presentasjon</vt:lpstr>
      <vt:lpstr>Nokre viktige namn i perioden</vt:lpstr>
      <vt:lpstr>PowerPoint-presentasjon</vt:lpstr>
      <vt:lpstr>PowerPoint-presentasjon</vt:lpstr>
      <vt:lpstr>Sakprosa 1960 - i dag </vt:lpstr>
      <vt:lpstr>Nokre viktige namn i perioden</vt:lpstr>
      <vt:lpstr>Tre nynorske essayistar</vt:lpstr>
      <vt:lpstr>To yngre stemmer</vt:lpstr>
      <vt:lpstr>Sjangerutfordringar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Astrid Kleiveland</dc:creator>
  <cp:lastModifiedBy>Astrid Kleiveland</cp:lastModifiedBy>
  <cp:revision>6</cp:revision>
  <dcterms:created xsi:type="dcterms:W3CDTF">2015-08-06T10:12:55Z</dcterms:created>
  <dcterms:modified xsi:type="dcterms:W3CDTF">2015-08-13T07:55:47Z</dcterms:modified>
</cp:coreProperties>
</file>