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2" r:id="rId3"/>
    <p:sldId id="266" r:id="rId4"/>
    <p:sldId id="265" r:id="rId5"/>
    <p:sldId id="269" r:id="rId6"/>
    <p:sldId id="271" r:id="rId7"/>
    <p:sldId id="268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B5EC8-5A1B-478F-90DF-2F9AECC31CA8}" type="datetimeFigureOut">
              <a:rPr lang="nb-NO" smtClean="0"/>
              <a:t>22.01.2016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510B3-17F5-40D6-B0C5-6152339285B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3910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1510B3-17F5-40D6-B0C5-6152339285B7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615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187624" y="1556792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Norrønt er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eit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stabilt språk fram til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ca.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1350,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deretter store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endringar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fram til 1500 (Mellomnorsk tid).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Frå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1500-talet: talespråk som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liknar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vårt (dagens norsk)</a:t>
            </a:r>
            <a:endParaRPr lang="nn-NO" sz="2400" dirty="0">
              <a:latin typeface="Calibri" panose="020F0502020204030204" pitchFamily="34" charset="0"/>
            </a:endParaRP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46682"/>
            <a:ext cx="7128792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>
            <a:defPPr>
              <a:defRPr lang="pl-PL"/>
            </a:defPPr>
            <a:lvl1pPr algn="ctr">
              <a:defRPr sz="40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nb-NO" altLang="nb-NO" dirty="0"/>
          </a:p>
          <a:p>
            <a:r>
              <a:rPr lang="nb-NO" altLang="nb-NO" dirty="0" smtClean="0"/>
              <a:t>Norrønt og moderne norsk</a:t>
            </a:r>
            <a:r>
              <a:rPr lang="nb-NO" altLang="nb-NO" dirty="0"/>
              <a:t/>
            </a:r>
            <a:br>
              <a:rPr lang="nb-NO" altLang="nb-NO" dirty="0"/>
            </a:br>
            <a:endParaRPr lang="nn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948" y="3837173"/>
            <a:ext cx="3222104" cy="2148069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4868112" y="5985242"/>
            <a:ext cx="186412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  Thomas Males/</a:t>
            </a:r>
            <a:r>
              <a:rPr lang="nb-NO" sz="700" dirty="0" err="1" smtClean="0"/>
              <a:t>ScanStockPhoto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187624" y="1412776"/>
            <a:ext cx="64087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Frå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400 e.Kr. til 1400: To skriftsystem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b="1" dirty="0">
                <a:latin typeface="Calibri" panose="020F0502020204030204" pitchFamily="34" charset="0"/>
                <a:cs typeface="Times New Roman" pitchFamily="18" charset="0"/>
              </a:rPr>
              <a:t>Runene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: eldre (24 runer) og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yngre futhark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(16 runer)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b="1" dirty="0">
                <a:latin typeface="Calibri" panose="020F0502020204030204" pitchFamily="34" charset="0"/>
                <a:cs typeface="Times New Roman" pitchFamily="18" charset="0"/>
              </a:rPr>
              <a:t>Latinsk alfabet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: med kristendommen,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ca.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1050. Samstundes latin som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kyrkjespråk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– brukt i heile Europa = internasjonalisering</a:t>
            </a:r>
            <a:r>
              <a:rPr lang="nb-NO" altLang="nb-NO" dirty="0">
                <a:latin typeface="Calibri" panose="020F0502020204030204" pitchFamily="34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19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903040" y="1008311"/>
            <a:ext cx="66247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Språkperiodar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: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Urgermansk </a:t>
            </a:r>
            <a:r>
              <a:rPr lang="nb-NO" altLang="nb-NO" sz="2400" dirty="0"/>
              <a:t>fram til </a:t>
            </a:r>
            <a:r>
              <a:rPr lang="nb-NO" altLang="nb-NO" sz="2400" dirty="0" smtClean="0"/>
              <a:t>ca. </a:t>
            </a:r>
            <a:r>
              <a:rPr lang="nb-NO" altLang="nb-NO" sz="2400" dirty="0"/>
              <a:t>200 </a:t>
            </a:r>
            <a:r>
              <a:rPr lang="nb-NO" altLang="nb-NO" sz="2400" dirty="0" smtClean="0"/>
              <a:t>e.Kr.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Urnordisk: 200 </a:t>
            </a:r>
            <a:r>
              <a:rPr lang="nb-NO" altLang="nb-NO" sz="2400" dirty="0" err="1" smtClean="0"/>
              <a:t>e.Kr</a:t>
            </a:r>
            <a:r>
              <a:rPr lang="nb-NO" altLang="nb-NO" sz="2400" dirty="0" smtClean="0"/>
              <a:t>–500 e.Kr.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Synkopetida</a:t>
            </a:r>
            <a:r>
              <a:rPr lang="nb-NO" altLang="nb-NO" sz="2400" dirty="0"/>
              <a:t>: </a:t>
            </a:r>
            <a:r>
              <a:rPr lang="nb-NO" altLang="nb-NO" sz="2400" dirty="0" smtClean="0"/>
              <a:t>500–700</a:t>
            </a:r>
            <a:r>
              <a:rPr lang="nb-NO" altLang="nb-NO" sz="2400" dirty="0"/>
              <a:t>. Store </a:t>
            </a:r>
            <a:r>
              <a:rPr lang="nb-NO" altLang="nb-NO" sz="2400" dirty="0" err="1"/>
              <a:t>språkendringar</a:t>
            </a:r>
            <a:r>
              <a:rPr lang="nb-NO" altLang="nb-NO" sz="2400" dirty="0"/>
              <a:t>: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a. bortfall av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lydar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(= synkope) 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	→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kortare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ord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b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. Omlyd: vokalendring →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fleire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vokalar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c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. Bryting: endring av norrøn –</a:t>
            </a:r>
            <a:r>
              <a:rPr lang="nb-NO" altLang="nb-NO" sz="2400" b="1" dirty="0" smtClean="0">
                <a:latin typeface="Calibri" panose="020F0502020204030204" pitchFamily="34" charset="0"/>
                <a:cs typeface="Times New Roman" pitchFamily="18" charset="0"/>
              </a:rPr>
              <a:t>e → </a:t>
            </a:r>
            <a:r>
              <a:rPr lang="nb-NO" altLang="nb-NO" sz="2400" b="1" dirty="0">
                <a:latin typeface="Calibri" panose="020F0502020204030204" pitchFamily="34" charset="0"/>
                <a:cs typeface="Times New Roman" pitchFamily="18" charset="0"/>
              </a:rPr>
              <a:t>ja, </a:t>
            </a:r>
            <a:r>
              <a:rPr lang="nb-NO" altLang="nb-NO" sz="2400" b="1" dirty="0" err="1">
                <a:latin typeface="Calibri" panose="020F0502020204030204" pitchFamily="34" charset="0"/>
                <a:cs typeface="Times New Roman" pitchFamily="18" charset="0"/>
              </a:rPr>
              <a:t>j</a:t>
            </a:r>
            <a:r>
              <a:rPr lang="nb-NO" altLang="nb-NO" sz="2400" b="1" dirty="0" err="1">
                <a:latin typeface="Calibri" panose="020F0502020204030204" pitchFamily="34" charset="0"/>
              </a:rPr>
              <a:t>ǫ</a:t>
            </a:r>
            <a:r>
              <a:rPr lang="nb-NO" altLang="nb-NO" sz="2400" dirty="0">
                <a:latin typeface="Calibri" panose="020F0502020204030204" pitchFamily="34" charset="0"/>
              </a:rPr>
              <a:t> 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1419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611560" y="908720"/>
            <a:ext cx="71287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Berre ved å kjenne til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språkendringane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i synkopetida, kan vi forklare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vokalvekslingar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i moderne norsk</a:t>
            </a:r>
          </a:p>
          <a:p>
            <a:endParaRPr lang="nb-NO" altLang="nb-NO" sz="2400" b="1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b="1" dirty="0">
                <a:latin typeface="Calibri" panose="020F0502020204030204" pitchFamily="34" charset="0"/>
                <a:cs typeface="Times New Roman" pitchFamily="18" charset="0"/>
              </a:rPr>
              <a:t>	i-omlyd: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å &gt; æ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	a &gt; e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	o &gt; ø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	u &gt; y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		au &gt; øy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tå–tær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mann–menn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sove–</a:t>
            </a:r>
            <a:r>
              <a:rPr lang="nb-NO" altLang="nb-NO" sz="2400" dirty="0" err="1" smtClean="0">
                <a:latin typeface="Calibri" panose="020F0502020204030204" pitchFamily="34" charset="0"/>
                <a:cs typeface="Times New Roman" pitchFamily="18" charset="0"/>
              </a:rPr>
              <a:t>søv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fot–</a:t>
            </a:r>
            <a:r>
              <a:rPr lang="nb-NO" altLang="nb-NO" sz="2400" dirty="0" err="1" smtClean="0">
                <a:latin typeface="Calibri" panose="020F0502020204030204" pitchFamily="34" charset="0"/>
                <a:cs typeface="Times New Roman" pitchFamily="18" charset="0"/>
              </a:rPr>
              <a:t>føter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tung–tyngre, </a:t>
            </a:r>
            <a:r>
              <a:rPr lang="nb-NO" altLang="nb-NO" sz="2400" dirty="0" err="1" smtClean="0">
                <a:latin typeface="Calibri" panose="020F0502020204030204" pitchFamily="34" charset="0"/>
                <a:cs typeface="Times New Roman" pitchFamily="18" charset="0"/>
              </a:rPr>
              <a:t>draum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–</a:t>
            </a:r>
            <a:r>
              <a:rPr lang="nb-NO" altLang="nb-NO" sz="2400" dirty="0" err="1" smtClean="0">
                <a:latin typeface="Calibri" panose="020F0502020204030204" pitchFamily="34" charset="0"/>
                <a:cs typeface="Times New Roman" pitchFamily="18" charset="0"/>
              </a:rPr>
              <a:t>drøyme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43608" y="1340768"/>
            <a:ext cx="64807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000" b="1" dirty="0">
                <a:latin typeface="Calibri" panose="020F0502020204030204" pitchFamily="34" charset="0"/>
                <a:cs typeface="Times New Roman" pitchFamily="18" charset="0"/>
              </a:rPr>
              <a:t>U- omlyd	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a 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&gt; ǫ</a:t>
            </a:r>
          </a:p>
          <a:p>
            <a:r>
              <a:rPr lang="nb-NO" altLang="nb-NO" sz="2000" dirty="0">
                <a:latin typeface="Calibri" panose="020F0502020204030204" pitchFamily="34" charset="0"/>
              </a:rPr>
              <a:t>			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*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barnu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&gt;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bǫrn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&gt;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born</a:t>
            </a:r>
            <a:endParaRPr lang="nb-NO" altLang="nb-NO" sz="20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	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eit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barn –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fleire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barn (B),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born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(N)</a:t>
            </a:r>
          </a:p>
          <a:p>
            <a:endParaRPr lang="nb-NO" altLang="nb-NO" sz="20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000" b="1" dirty="0" smtClean="0">
                <a:latin typeface="Calibri" panose="020F0502020204030204" pitchFamily="34" charset="0"/>
                <a:cs typeface="Times New Roman" pitchFamily="18" charset="0"/>
              </a:rPr>
              <a:t>A-omlyd 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  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i 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&gt; 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e</a:t>
            </a: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		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*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nidan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&gt;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nedan</a:t>
            </a:r>
            <a:endParaRPr lang="nb-NO" altLang="nb-NO" sz="20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</a:t>
            </a:r>
            <a:r>
              <a:rPr lang="nb-NO" altLang="nb-NO" sz="2000" dirty="0" smtClean="0">
                <a:latin typeface="Calibri" panose="020F0502020204030204" pitchFamily="34" charset="0"/>
                <a:cs typeface="Times New Roman" pitchFamily="18" charset="0"/>
              </a:rPr>
              <a:t>u 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&gt; o</a:t>
            </a:r>
          </a:p>
          <a:p>
            <a:endParaRPr lang="nb-NO" altLang="nb-NO" sz="20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	*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hurna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&gt; horn</a:t>
            </a: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	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sv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 kulle, </a:t>
            </a:r>
            <a:r>
              <a:rPr lang="nb-NO" altLang="nb-NO" sz="2000" dirty="0" err="1">
                <a:latin typeface="Calibri" panose="020F0502020204030204" pitchFamily="34" charset="0"/>
                <a:cs typeface="Times New Roman" pitchFamily="18" charset="0"/>
              </a:rPr>
              <a:t>no</a:t>
            </a:r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: kolle</a:t>
            </a: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	bue – boge, gulv – golv</a:t>
            </a:r>
          </a:p>
          <a:p>
            <a:r>
              <a:rPr lang="nb-NO" altLang="nb-NO" sz="2000" dirty="0">
                <a:latin typeface="Calibri" panose="020F0502020204030204" pitchFamily="34" charset="0"/>
                <a:cs typeface="Times New Roman" pitchFamily="18" charset="0"/>
              </a:rPr>
              <a:t>			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395536" y="1196751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Norrønt: 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=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kasusspråk → 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friare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ordstilling enn i moderne norsk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endParaRPr lang="nb-NO" altLang="nb-NO" sz="2400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kona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ann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manni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konu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ann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maðr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Moderne norsk:</a:t>
            </a:r>
          </a:p>
          <a:p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	Mannen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elska kvinna</a:t>
            </a:r>
          </a:p>
          <a:p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	( 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SVO-språk)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99592" y="1124744"/>
            <a:ext cx="53285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Kasus-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restar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: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til fjells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til bords</a:t>
            </a: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	til bunns (til </a:t>
            </a:r>
            <a:r>
              <a:rPr lang="nb-NO" altLang="nb-NO" sz="2400" dirty="0" err="1">
                <a:latin typeface="Calibri" panose="020F0502020204030204" pitchFamily="34" charset="0"/>
                <a:cs typeface="Times New Roman" pitchFamily="18" charset="0"/>
              </a:rPr>
              <a:t>botnar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)</a:t>
            </a:r>
          </a:p>
          <a:p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Merk: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jeg–meg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han–ham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hun–henne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de–dykk</a:t>
            </a:r>
            <a:r>
              <a:rPr lang="nb-NO" altLang="nb-NO" sz="2400" dirty="0">
                <a:latin typeface="Calibri" panose="020F0502020204030204" pitchFamily="34" charset="0"/>
                <a:cs typeface="Times New Roman" pitchFamily="18" charset="0"/>
              </a:rPr>
              <a:t>, </a:t>
            </a:r>
            <a:r>
              <a:rPr lang="nb-NO" altLang="nb-NO" sz="2400" dirty="0" smtClean="0">
                <a:latin typeface="Calibri" panose="020F0502020204030204" pitchFamily="34" charset="0"/>
                <a:cs typeface="Times New Roman" pitchFamily="18" charset="0"/>
              </a:rPr>
              <a:t>de–dem</a:t>
            </a:r>
            <a:endParaRPr lang="nb-NO" altLang="nb-NO" sz="2400" dirty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27584" y="17008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3600" b="1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endParaRPr lang="nn-NO" sz="36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403648" y="1772816"/>
            <a:ext cx="77403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800" dirty="0">
                <a:latin typeface="+mj-lt"/>
                <a:cs typeface="Times New Roman" pitchFamily="18" charset="0"/>
              </a:rPr>
              <a:t>Merk: ǫ, ð, þ</a:t>
            </a:r>
            <a:r>
              <a:rPr lang="nb-NO" altLang="nb-NO" sz="2800" dirty="0">
                <a:latin typeface="+mj-lt"/>
              </a:rPr>
              <a:t>,</a:t>
            </a:r>
            <a:r>
              <a:rPr lang="nb-NO" altLang="nb-NO" sz="2800" dirty="0">
                <a:latin typeface="+mj-lt"/>
                <a:cs typeface="Times New Roman" pitchFamily="18" charset="0"/>
              </a:rPr>
              <a:t> </a:t>
            </a:r>
          </a:p>
          <a:p>
            <a:endParaRPr lang="nn-N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37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155</Words>
  <Application>Microsoft Office PowerPoint</Application>
  <PresentationFormat>Skjermfremvisning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PowerPoint-presentasjon</vt:lpstr>
      <vt:lpstr>   </vt:lpstr>
      <vt:lpstr>   </vt:lpstr>
      <vt:lpstr>   </vt:lpstr>
      <vt:lpstr>   </vt:lpstr>
      <vt:lpstr>   </vt:lpstr>
      <vt:lpstr>   </vt:lpstr>
      <vt:lpstr>   </vt:lpstr>
      <vt:lpstr>PowerPoint-presentasjon</vt:lpstr>
      <vt:lpstr> 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18</cp:revision>
  <dcterms:created xsi:type="dcterms:W3CDTF">2013-02-14T15:02:40Z</dcterms:created>
  <dcterms:modified xsi:type="dcterms:W3CDTF">2016-01-22T09:12:40Z</dcterms:modified>
</cp:coreProperties>
</file>