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E4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396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5655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711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547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8653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413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pl-P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0910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6122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792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524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045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Dra bildet til plassholderen eller klikk ikonet for å legge til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6559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467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" y="0"/>
            <a:ext cx="91408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498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3600" b="1" dirty="0"/>
              <a:t>4</a:t>
            </a:r>
            <a:r>
              <a:rPr lang="nb-NO" sz="3600" b="1" dirty="0" smtClean="0"/>
              <a:t>. Å huske – </a:t>
            </a:r>
            <a:r>
              <a:rPr lang="nb-NO" sz="3600" b="1" dirty="0" err="1" smtClean="0"/>
              <a:t>memoria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1844824"/>
            <a:ext cx="8208912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Kjenn talen/presentasjonen din godt</a:t>
            </a:r>
            <a:r>
              <a:rPr lang="nb-NO" sz="2400" dirty="0" smtClean="0"/>
              <a:t>!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Påvirker </a:t>
            </a:r>
            <a:r>
              <a:rPr lang="nb-NO" sz="2400" dirty="0" smtClean="0"/>
              <a:t>din etos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600" dirty="0"/>
          </a:p>
          <a:p>
            <a:pPr marL="742950" lvl="1" indent="-285750">
              <a:buSzPct val="25000"/>
              <a:buFont typeface="Wingdings" charset="2"/>
              <a:buChar char="u"/>
            </a:pPr>
            <a:r>
              <a:rPr lang="nb-NO" sz="2400" b="1" dirty="0"/>
              <a:t>t</a:t>
            </a:r>
            <a:r>
              <a:rPr lang="nb-NO" sz="2400" b="1" dirty="0" smtClean="0"/>
              <a:t>rygg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endParaRPr lang="nb-NO" sz="600" dirty="0"/>
          </a:p>
          <a:p>
            <a:pPr marL="742950" lvl="1" indent="-285750">
              <a:buSzPct val="25000"/>
              <a:buFont typeface="Wingdings" charset="2"/>
              <a:buChar char="u"/>
            </a:pPr>
            <a:r>
              <a:rPr lang="nb-NO" sz="2400" b="1" dirty="0"/>
              <a:t>t</a:t>
            </a:r>
            <a:r>
              <a:rPr lang="nb-NO" sz="2400" b="1" dirty="0" smtClean="0"/>
              <a:t>ilpasningsdyktig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endParaRPr lang="nb-NO" sz="600" dirty="0"/>
          </a:p>
          <a:p>
            <a:pPr marL="742950" lvl="1" indent="-285750">
              <a:buSzPct val="25000"/>
              <a:buFont typeface="Wingdings" charset="2"/>
              <a:buChar char="u"/>
            </a:pPr>
            <a:r>
              <a:rPr lang="nb-NO" sz="2400" b="1" dirty="0"/>
              <a:t>t</a:t>
            </a:r>
            <a:r>
              <a:rPr lang="nb-NO" sz="2400" b="1" dirty="0" smtClean="0"/>
              <a:t>ar </a:t>
            </a:r>
            <a:r>
              <a:rPr lang="nb-NO" sz="2400" b="1" dirty="0"/>
              <a:t>hensyn til </a:t>
            </a:r>
            <a:r>
              <a:rPr lang="nb-NO" sz="2400" b="1" dirty="0" smtClean="0"/>
              <a:t>publikum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endParaRPr lang="nb-NO" sz="600" dirty="0"/>
          </a:p>
          <a:p>
            <a:pPr marL="742950" lvl="1" indent="-285750">
              <a:buSzPct val="25000"/>
              <a:buFont typeface="Wingdings" charset="2"/>
              <a:buChar char="u"/>
            </a:pPr>
            <a:r>
              <a:rPr lang="nb-NO" sz="2400" b="1" dirty="0"/>
              <a:t>ø</a:t>
            </a:r>
            <a:r>
              <a:rPr lang="nb-NO" sz="2400" b="1" dirty="0" smtClean="0"/>
              <a:t>yekontakt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endParaRPr lang="nb-NO" sz="14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Lær </a:t>
            </a:r>
            <a:r>
              <a:rPr lang="nb-NO" sz="2400" b="1" dirty="0"/>
              <a:t>utenat</a:t>
            </a:r>
            <a:r>
              <a:rPr lang="nb-NO" sz="2400" dirty="0"/>
              <a:t>, bruk notatkort</a:t>
            </a:r>
          </a:p>
        </p:txBody>
      </p:sp>
    </p:spTree>
    <p:extLst>
      <p:ext uri="{BB962C8B-B14F-4D97-AF65-F5344CB8AC3E}">
        <p14:creationId xmlns:p14="http://schemas.microsoft.com/office/powerpoint/2010/main" val="10766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3600" b="1" dirty="0" smtClean="0"/>
              <a:t>5. Å framføre – </a:t>
            </a:r>
            <a:r>
              <a:rPr lang="nb-NO" sz="3600" b="1" dirty="0" err="1" smtClean="0"/>
              <a:t>actio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1844824"/>
            <a:ext cx="820891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400" b="1" dirty="0" smtClean="0"/>
              <a:t>Gode forberedelser </a:t>
            </a:r>
            <a:r>
              <a:rPr lang="nb-NO" sz="2400" b="1" dirty="0"/>
              <a:t>er avgjørende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b="1" dirty="0"/>
              <a:t>K</a:t>
            </a:r>
            <a:r>
              <a:rPr lang="nb-NO" sz="2400" b="1" dirty="0" smtClean="0"/>
              <a:t>jenn </a:t>
            </a:r>
            <a:r>
              <a:rPr lang="nb-NO" sz="2400" b="1" dirty="0" err="1"/>
              <a:t>kairos</a:t>
            </a:r>
            <a:endParaRPr lang="nb-NO" sz="2400" b="1" dirty="0"/>
          </a:p>
          <a:p>
            <a:pPr marL="1371600" lvl="2" indent="-457200">
              <a:buSzPct val="25000"/>
              <a:buFont typeface="Wingdings" charset="2"/>
              <a:buChar char="u"/>
            </a:pPr>
            <a:r>
              <a:rPr lang="nb-NO" sz="2400" dirty="0"/>
              <a:t>l</a:t>
            </a:r>
            <a:r>
              <a:rPr lang="nb-NO" sz="2400" dirty="0" smtClean="0"/>
              <a:t>yd/lys/hjelpemidler</a:t>
            </a:r>
            <a:endParaRPr lang="nb-NO" sz="2400" dirty="0"/>
          </a:p>
          <a:p>
            <a:pPr marL="1371600" lvl="2" indent="-457200">
              <a:buSzPct val="25000"/>
              <a:buFont typeface="Wingdings" charset="2"/>
              <a:buChar char="u"/>
            </a:pPr>
            <a:r>
              <a:rPr lang="nb-NO" sz="2400" dirty="0"/>
              <a:t>p</a:t>
            </a:r>
            <a:r>
              <a:rPr lang="nb-NO" sz="2400" dirty="0" smtClean="0"/>
              <a:t>ublikum</a:t>
            </a:r>
            <a:endParaRPr lang="nb-NO" sz="2400" dirty="0"/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b="1" dirty="0" smtClean="0"/>
              <a:t>Bruk </a:t>
            </a:r>
            <a:r>
              <a:rPr lang="nb-NO" sz="2400" b="1" dirty="0"/>
              <a:t>virkemidler – </a:t>
            </a:r>
            <a:r>
              <a:rPr lang="nb-NO" sz="2400" b="1" dirty="0" smtClean="0"/>
              <a:t>og øv </a:t>
            </a:r>
            <a:r>
              <a:rPr lang="nb-NO" sz="2400" b="1" dirty="0"/>
              <a:t>først!</a:t>
            </a:r>
          </a:p>
          <a:p>
            <a:pPr marL="1371600" lvl="2" indent="-457200">
              <a:buSzPct val="25000"/>
              <a:buFont typeface="Wingdings" charset="2"/>
              <a:buChar char="u"/>
            </a:pPr>
            <a:r>
              <a:rPr lang="nb-NO" sz="2400" dirty="0"/>
              <a:t>k</a:t>
            </a:r>
            <a:r>
              <a:rPr lang="nb-NO" sz="2400" dirty="0" smtClean="0"/>
              <a:t>roppsspråk</a:t>
            </a:r>
            <a:endParaRPr lang="nb-NO" sz="2400" dirty="0"/>
          </a:p>
          <a:p>
            <a:pPr marL="1371600" lvl="2" indent="-457200">
              <a:buSzPct val="25000"/>
              <a:buFont typeface="Wingdings" charset="2"/>
              <a:buChar char="u"/>
            </a:pPr>
            <a:r>
              <a:rPr lang="nb-NO" sz="2400" dirty="0"/>
              <a:t>a</a:t>
            </a:r>
            <a:r>
              <a:rPr lang="nb-NO" sz="2400" dirty="0" smtClean="0"/>
              <a:t>nsiktsuttrykk/mimikk</a:t>
            </a:r>
            <a:endParaRPr lang="nb-NO" sz="2400" dirty="0"/>
          </a:p>
          <a:p>
            <a:pPr marL="1371600" lvl="2" indent="-457200">
              <a:buSzPct val="25000"/>
              <a:buFont typeface="Wingdings" charset="2"/>
              <a:buChar char="u"/>
            </a:pPr>
            <a:r>
              <a:rPr lang="nb-NO" sz="2400" dirty="0"/>
              <a:t>s</a:t>
            </a:r>
            <a:r>
              <a:rPr lang="nb-NO" sz="2400" dirty="0" smtClean="0"/>
              <a:t>temmeføring</a:t>
            </a:r>
            <a:endParaRPr lang="nb-NO" sz="2400" dirty="0"/>
          </a:p>
          <a:p>
            <a:pPr marL="1371600" lvl="2" indent="-457200">
              <a:buSzPct val="25000"/>
              <a:buFont typeface="Wingdings" charset="2"/>
              <a:buChar char="u"/>
            </a:pPr>
            <a:r>
              <a:rPr lang="nb-NO" sz="2400" dirty="0"/>
              <a:t>t</a:t>
            </a:r>
            <a:r>
              <a:rPr lang="nb-NO" sz="2400" dirty="0" smtClean="0"/>
              <a:t>empo/pauser</a:t>
            </a:r>
            <a:endParaRPr lang="nb-NO" sz="2400" dirty="0"/>
          </a:p>
          <a:p>
            <a:pPr marL="1371600" lvl="2" indent="-457200">
              <a:buSzPct val="25000"/>
              <a:buFont typeface="Wingdings" charset="2"/>
              <a:buChar char="u"/>
            </a:pPr>
            <a:r>
              <a:rPr lang="nb-NO" sz="2400" dirty="0"/>
              <a:t>u</a:t>
            </a:r>
            <a:r>
              <a:rPr lang="nb-NO" sz="2400" dirty="0" smtClean="0"/>
              <a:t>nngå </a:t>
            </a:r>
            <a:r>
              <a:rPr lang="nb-NO" sz="2400" dirty="0"/>
              <a:t>pauselyder (</a:t>
            </a:r>
            <a:r>
              <a:rPr lang="nb-NO" sz="2400" dirty="0" err="1" smtClean="0"/>
              <a:t>ehh</a:t>
            </a:r>
            <a:r>
              <a:rPr lang="nb-NO" sz="2400" dirty="0" smtClean="0"/>
              <a:t>, </a:t>
            </a:r>
            <a:r>
              <a:rPr lang="nb-NO" sz="2400" dirty="0" err="1" smtClean="0"/>
              <a:t>emm</a:t>
            </a:r>
            <a:r>
              <a:rPr lang="nb-NO" sz="2400" dirty="0"/>
              <a:t>)</a:t>
            </a:r>
          </a:p>
          <a:p>
            <a:pPr marL="1371600" lvl="2" indent="-457200">
              <a:buSzPct val="25000"/>
              <a:buFont typeface="Wingdings" charset="2"/>
              <a:buChar char="u"/>
            </a:pPr>
            <a:r>
              <a:rPr lang="nb-NO" sz="2400" dirty="0"/>
              <a:t>k</a:t>
            </a:r>
            <a:r>
              <a:rPr lang="nb-NO" sz="2400" dirty="0" smtClean="0"/>
              <a:t>lær</a:t>
            </a:r>
            <a:endParaRPr lang="nb-NO" sz="2800" dirty="0"/>
          </a:p>
        </p:txBody>
      </p:sp>
    </p:spTree>
    <p:extLst>
      <p:ext uri="{BB962C8B-B14F-4D97-AF65-F5344CB8AC3E}">
        <p14:creationId xmlns:p14="http://schemas.microsoft.com/office/powerpoint/2010/main" val="386855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3600" b="1" dirty="0" smtClean="0"/>
              <a:t>5 faser – husker du dem?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1844824"/>
            <a:ext cx="8208912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400" dirty="0" smtClean="0"/>
              <a:t>Skriv ned og sammenlign!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2800" dirty="0"/>
          </a:p>
          <a:p>
            <a:pPr>
              <a:buSzPct val="25000"/>
            </a:pPr>
            <a:r>
              <a:rPr lang="nb-NO" sz="2400" dirty="0" smtClean="0"/>
              <a:t>1.  </a:t>
            </a:r>
          </a:p>
          <a:p>
            <a:pPr>
              <a:buSzPct val="25000"/>
            </a:pPr>
            <a:endParaRPr lang="nb-NO" sz="1000" dirty="0" smtClean="0"/>
          </a:p>
          <a:p>
            <a:pPr>
              <a:buSzPct val="25000"/>
            </a:pPr>
            <a:r>
              <a:rPr lang="nb-NO" sz="2400" dirty="0" smtClean="0"/>
              <a:t>2.  </a:t>
            </a:r>
          </a:p>
          <a:p>
            <a:pPr>
              <a:buSzPct val="25000"/>
            </a:pPr>
            <a:endParaRPr lang="nb-NO" sz="1000" dirty="0" smtClean="0"/>
          </a:p>
          <a:p>
            <a:pPr>
              <a:buSzPct val="25000"/>
            </a:pPr>
            <a:r>
              <a:rPr lang="nb-NO" sz="2400" dirty="0" smtClean="0"/>
              <a:t>3.  </a:t>
            </a:r>
          </a:p>
          <a:p>
            <a:pPr>
              <a:buSzPct val="25000"/>
            </a:pPr>
            <a:endParaRPr lang="nb-NO" sz="1000" dirty="0" smtClean="0"/>
          </a:p>
          <a:p>
            <a:pPr>
              <a:buSzPct val="25000"/>
            </a:pPr>
            <a:r>
              <a:rPr lang="nb-NO" sz="2400" dirty="0" smtClean="0"/>
              <a:t>4.  </a:t>
            </a:r>
          </a:p>
          <a:p>
            <a:pPr>
              <a:buSzPct val="25000"/>
            </a:pPr>
            <a:endParaRPr lang="nb-NO" sz="1000" dirty="0" smtClean="0"/>
          </a:p>
          <a:p>
            <a:pPr>
              <a:buSzPct val="25000"/>
            </a:pPr>
            <a:r>
              <a:rPr lang="nb-NO" sz="2400" dirty="0" smtClean="0"/>
              <a:t>5.  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337382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3600" b="1" dirty="0" smtClean="0"/>
              <a:t>5 faser – fasit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1844824"/>
            <a:ext cx="820891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25000"/>
            </a:pPr>
            <a:r>
              <a:rPr lang="nb-NO" sz="2800" dirty="0" smtClean="0"/>
              <a:t> </a:t>
            </a:r>
            <a:endParaRPr lang="nb-NO" sz="2800" dirty="0"/>
          </a:p>
          <a:p>
            <a:pPr>
              <a:buFont typeface="Times New Roman"/>
              <a:buAutoNum type="arabicPeriod"/>
            </a:pPr>
            <a:r>
              <a:rPr lang="nb-NO" sz="2800" dirty="0"/>
              <a:t> </a:t>
            </a:r>
            <a:r>
              <a:rPr lang="nb-NO" sz="2800" dirty="0" smtClean="0"/>
              <a:t> Å </a:t>
            </a:r>
            <a:r>
              <a:rPr lang="nb-NO" sz="2800" b="1" dirty="0"/>
              <a:t>finne</a:t>
            </a:r>
            <a:r>
              <a:rPr lang="nb-NO" sz="2800" dirty="0"/>
              <a:t> </a:t>
            </a:r>
            <a:r>
              <a:rPr lang="nb-NO" sz="2800" dirty="0" smtClean="0"/>
              <a:t>		– 	</a:t>
            </a:r>
            <a:r>
              <a:rPr lang="nb-NO" sz="2800" dirty="0" err="1" smtClean="0"/>
              <a:t>inventio</a:t>
            </a:r>
            <a:endParaRPr lang="nb-NO" sz="2800" dirty="0" smtClean="0"/>
          </a:p>
          <a:p>
            <a:pPr>
              <a:buFont typeface="Times New Roman"/>
              <a:buAutoNum type="arabicPeriod"/>
            </a:pPr>
            <a:endParaRPr lang="nb-NO" sz="1000" dirty="0"/>
          </a:p>
          <a:p>
            <a:pPr>
              <a:buFont typeface="Times New Roman"/>
              <a:buAutoNum type="arabicPeriod"/>
            </a:pPr>
            <a:r>
              <a:rPr lang="nb-NO" sz="2800" dirty="0"/>
              <a:t> </a:t>
            </a:r>
            <a:r>
              <a:rPr lang="nb-NO" sz="2800" dirty="0" smtClean="0"/>
              <a:t> Å </a:t>
            </a:r>
            <a:r>
              <a:rPr lang="nb-NO" sz="2800" b="1" dirty="0"/>
              <a:t>ordne</a:t>
            </a:r>
            <a:r>
              <a:rPr lang="nb-NO" sz="2800" dirty="0"/>
              <a:t> </a:t>
            </a:r>
            <a:r>
              <a:rPr lang="nb-NO" sz="2800" dirty="0" smtClean="0"/>
              <a:t>		– 	</a:t>
            </a:r>
            <a:r>
              <a:rPr lang="nb-NO" sz="2800" dirty="0" err="1" smtClean="0"/>
              <a:t>disposition</a:t>
            </a:r>
            <a:endParaRPr lang="nb-NO" sz="2800" dirty="0" smtClean="0"/>
          </a:p>
          <a:p>
            <a:pPr>
              <a:buFont typeface="Times New Roman"/>
              <a:buAutoNum type="arabicPeriod"/>
            </a:pPr>
            <a:endParaRPr lang="nb-NO" sz="1000" dirty="0"/>
          </a:p>
          <a:p>
            <a:pPr>
              <a:buFont typeface="Times New Roman"/>
              <a:buAutoNum type="arabicPeriod"/>
            </a:pPr>
            <a:r>
              <a:rPr lang="nb-NO" sz="2800" dirty="0"/>
              <a:t> </a:t>
            </a:r>
            <a:r>
              <a:rPr lang="nb-NO" sz="2800" dirty="0" smtClean="0"/>
              <a:t> Å </a:t>
            </a:r>
            <a:r>
              <a:rPr lang="nb-NO" sz="2800" b="1" dirty="0"/>
              <a:t>formulere</a:t>
            </a:r>
            <a:r>
              <a:rPr lang="nb-NO" sz="2800" dirty="0"/>
              <a:t> </a:t>
            </a:r>
            <a:r>
              <a:rPr lang="nb-NO" sz="2800" dirty="0" smtClean="0"/>
              <a:t>	– 	</a:t>
            </a:r>
            <a:r>
              <a:rPr lang="nb-NO" sz="2800" dirty="0" err="1" smtClean="0"/>
              <a:t>elocutio</a:t>
            </a:r>
            <a:endParaRPr lang="nb-NO" sz="2800" dirty="0" smtClean="0"/>
          </a:p>
          <a:p>
            <a:pPr>
              <a:buFont typeface="Times New Roman"/>
              <a:buAutoNum type="arabicPeriod"/>
            </a:pPr>
            <a:endParaRPr lang="nb-NO" sz="1000" dirty="0"/>
          </a:p>
          <a:p>
            <a:pPr>
              <a:buFont typeface="Times New Roman"/>
              <a:buAutoNum type="arabicPeriod"/>
            </a:pPr>
            <a:r>
              <a:rPr lang="nb-NO" sz="2800" dirty="0"/>
              <a:t> </a:t>
            </a:r>
            <a:r>
              <a:rPr lang="nb-NO" sz="2800" dirty="0" smtClean="0"/>
              <a:t> Å </a:t>
            </a:r>
            <a:r>
              <a:rPr lang="nb-NO" sz="2800" b="1" dirty="0"/>
              <a:t>huske</a:t>
            </a:r>
            <a:r>
              <a:rPr lang="nb-NO" sz="2800" dirty="0"/>
              <a:t> </a:t>
            </a:r>
            <a:r>
              <a:rPr lang="nb-NO" sz="2800" dirty="0" smtClean="0"/>
              <a:t>		– 	</a:t>
            </a:r>
            <a:r>
              <a:rPr lang="nb-NO" sz="2800" dirty="0" err="1" smtClean="0"/>
              <a:t>memoria</a:t>
            </a:r>
            <a:endParaRPr lang="nb-NO" sz="2800" dirty="0" smtClean="0"/>
          </a:p>
          <a:p>
            <a:pPr>
              <a:buFont typeface="Times New Roman"/>
              <a:buAutoNum type="arabicPeriod"/>
            </a:pPr>
            <a:endParaRPr lang="nb-NO" sz="1000" dirty="0"/>
          </a:p>
          <a:p>
            <a:pPr>
              <a:buFont typeface="Times New Roman"/>
              <a:buAutoNum type="arabicPeriod"/>
            </a:pPr>
            <a:r>
              <a:rPr lang="nb-NO" sz="2800" dirty="0"/>
              <a:t> </a:t>
            </a:r>
            <a:r>
              <a:rPr lang="nb-NO" sz="2800" dirty="0" smtClean="0"/>
              <a:t> Å </a:t>
            </a:r>
            <a:r>
              <a:rPr lang="nb-NO" sz="2800" b="1" dirty="0"/>
              <a:t>framføre</a:t>
            </a:r>
            <a:r>
              <a:rPr lang="nb-NO" sz="2800" dirty="0"/>
              <a:t> </a:t>
            </a:r>
            <a:r>
              <a:rPr lang="nb-NO" sz="2800" dirty="0" smtClean="0"/>
              <a:t>	– 	</a:t>
            </a:r>
            <a:r>
              <a:rPr lang="nb-NO" sz="2800" dirty="0" err="1" smtClean="0"/>
              <a:t>actio</a:t>
            </a:r>
            <a:r>
              <a:rPr lang="nb-NO" sz="2800" dirty="0" smtClean="0"/>
              <a:t> </a:t>
            </a:r>
            <a:endParaRPr lang="nb-NO" sz="2800" dirty="0"/>
          </a:p>
        </p:txBody>
      </p:sp>
    </p:spTree>
    <p:extLst>
      <p:ext uri="{BB962C8B-B14F-4D97-AF65-F5344CB8AC3E}">
        <p14:creationId xmlns:p14="http://schemas.microsoft.com/office/powerpoint/2010/main" val="614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400" b="1" dirty="0" smtClean="0"/>
              <a:t>Den retoriske arbeidsformen</a:t>
            </a:r>
            <a:endParaRPr sz="4400" b="1" dirty="0"/>
          </a:p>
        </p:txBody>
      </p:sp>
      <p:pic>
        <p:nvPicPr>
          <p:cNvPr id="9" name="Bild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844824"/>
            <a:ext cx="5898232" cy="3931172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6228184" y="5744567"/>
            <a:ext cx="122413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 smtClean="0"/>
              <a:t> </a:t>
            </a:r>
            <a:r>
              <a:rPr lang="nb-NO" sz="700" dirty="0" err="1" smtClean="0"/>
              <a:t>webphotographeer</a:t>
            </a:r>
            <a:r>
              <a:rPr lang="nb-NO" sz="700" dirty="0" smtClean="0"/>
              <a:t>/</a:t>
            </a:r>
            <a:r>
              <a:rPr lang="nb-NO" sz="700" dirty="0" err="1" smtClean="0"/>
              <a:t>iStock</a:t>
            </a:r>
            <a:endParaRPr lang="nb-NO" sz="700" dirty="0"/>
          </a:p>
        </p:txBody>
      </p:sp>
    </p:spTree>
    <p:extLst>
      <p:ext uri="{BB962C8B-B14F-4D97-AF65-F5344CB8AC3E}">
        <p14:creationId xmlns:p14="http://schemas.microsoft.com/office/powerpoint/2010/main" val="116126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3600" b="1" dirty="0" smtClean="0"/>
              <a:t>5 faser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1844824"/>
            <a:ext cx="820891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SzPct val="25000"/>
              <a:buFont typeface="Wingdings" charset="2"/>
              <a:buChar char="u"/>
            </a:pPr>
            <a:r>
              <a:rPr lang="nb-NO" sz="2400" b="1" dirty="0"/>
              <a:t>Å finne </a:t>
            </a:r>
            <a:r>
              <a:rPr lang="nb-NO" sz="2400" dirty="0"/>
              <a:t>– </a:t>
            </a:r>
            <a:r>
              <a:rPr lang="nb-NO" sz="2400" dirty="0" err="1"/>
              <a:t>inventio</a:t>
            </a:r>
            <a:endParaRPr lang="nb-NO" sz="2400" dirty="0"/>
          </a:p>
          <a:p>
            <a:pPr marL="457200" indent="-457200">
              <a:lnSpc>
                <a:spcPct val="150000"/>
              </a:lnSpc>
              <a:buSzPct val="25000"/>
              <a:buFont typeface="Wingdings" charset="2"/>
              <a:buChar char="u"/>
            </a:pPr>
            <a:r>
              <a:rPr lang="nb-NO" sz="2400" b="1" dirty="0"/>
              <a:t>Å ordne </a:t>
            </a:r>
            <a:r>
              <a:rPr lang="nb-NO" sz="2400" dirty="0"/>
              <a:t>– </a:t>
            </a:r>
            <a:r>
              <a:rPr lang="nb-NO" sz="2400" dirty="0" err="1"/>
              <a:t>disposition</a:t>
            </a:r>
            <a:endParaRPr lang="nb-NO" sz="2400" dirty="0"/>
          </a:p>
          <a:p>
            <a:pPr marL="457200" indent="-457200">
              <a:lnSpc>
                <a:spcPct val="150000"/>
              </a:lnSpc>
              <a:buSzPct val="25000"/>
              <a:buFont typeface="Wingdings" charset="2"/>
              <a:buChar char="u"/>
            </a:pPr>
            <a:r>
              <a:rPr lang="nb-NO" sz="2400" b="1" dirty="0"/>
              <a:t>Å formulere </a:t>
            </a:r>
            <a:r>
              <a:rPr lang="nb-NO" sz="2400" dirty="0"/>
              <a:t>– </a:t>
            </a:r>
            <a:r>
              <a:rPr lang="nb-NO" sz="2400" dirty="0" err="1"/>
              <a:t>elocutio</a:t>
            </a:r>
            <a:endParaRPr lang="nb-NO" sz="2400" dirty="0"/>
          </a:p>
          <a:p>
            <a:pPr marL="457200" indent="-457200">
              <a:lnSpc>
                <a:spcPct val="150000"/>
              </a:lnSpc>
              <a:buSzPct val="25000"/>
              <a:buFont typeface="Wingdings" charset="2"/>
              <a:buChar char="u"/>
            </a:pPr>
            <a:r>
              <a:rPr lang="nb-NO" sz="2400" b="1" dirty="0"/>
              <a:t>Å huske </a:t>
            </a:r>
            <a:r>
              <a:rPr lang="nb-NO" sz="2400" dirty="0"/>
              <a:t>– </a:t>
            </a:r>
            <a:r>
              <a:rPr lang="nb-NO" sz="2400" dirty="0" err="1"/>
              <a:t>memoria</a:t>
            </a:r>
            <a:endParaRPr lang="nb-NO" sz="2400" dirty="0"/>
          </a:p>
          <a:p>
            <a:pPr marL="457200" indent="-457200">
              <a:lnSpc>
                <a:spcPct val="150000"/>
              </a:lnSpc>
              <a:buSzPct val="25000"/>
              <a:buFont typeface="Wingdings" charset="2"/>
              <a:buChar char="u"/>
            </a:pPr>
            <a:r>
              <a:rPr lang="nb-NO" sz="2400" b="1" dirty="0"/>
              <a:t>Å framføre </a:t>
            </a:r>
            <a:r>
              <a:rPr lang="nb-NO" sz="2400" dirty="0" smtClean="0"/>
              <a:t>– </a:t>
            </a:r>
            <a:r>
              <a:rPr lang="nb-NO" sz="2400" dirty="0" err="1" smtClean="0"/>
              <a:t>actio</a:t>
            </a:r>
            <a:r>
              <a:rPr lang="nb-NO" sz="2400" dirty="0" smtClean="0"/>
              <a:t> 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1139168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3600" b="1" dirty="0" smtClean="0"/>
              <a:t>1. Å finne </a:t>
            </a:r>
            <a:r>
              <a:rPr lang="nb-NO" sz="3600" dirty="0"/>
              <a:t>–</a:t>
            </a:r>
            <a:r>
              <a:rPr lang="nb-NO" sz="3600" b="1" dirty="0" smtClean="0"/>
              <a:t> </a:t>
            </a:r>
            <a:r>
              <a:rPr lang="nb-NO" sz="3600" b="1" dirty="0" err="1" smtClean="0"/>
              <a:t>inventio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099751"/>
            <a:ext cx="8208912" cy="273921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400" dirty="0"/>
              <a:t>Utforske </a:t>
            </a:r>
            <a:r>
              <a:rPr lang="nb-NO" sz="2400" dirty="0" smtClean="0"/>
              <a:t>temaet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2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400" dirty="0"/>
              <a:t>Finn ut hva du allerede </a:t>
            </a:r>
            <a:r>
              <a:rPr lang="nb-NO" sz="2400" dirty="0" smtClean="0"/>
              <a:t>kan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2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400" dirty="0"/>
              <a:t>Kartlegg talens eller presentasjonens </a:t>
            </a:r>
            <a:r>
              <a:rPr lang="nb-NO" sz="2400" dirty="0" err="1" smtClean="0"/>
              <a:t>kairos</a:t>
            </a:r>
            <a:endParaRPr lang="nb-NO" sz="2400" dirty="0" smtClean="0"/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2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400" dirty="0"/>
              <a:t>Gjør grundig </a:t>
            </a:r>
            <a:r>
              <a:rPr lang="nb-NO" sz="2400" dirty="0" err="1" smtClean="0"/>
              <a:t>research</a:t>
            </a:r>
            <a:endParaRPr lang="nb-NO" sz="2400" dirty="0" smtClean="0"/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2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400" dirty="0"/>
              <a:t>Finn kilder og sitater du kan bruke</a:t>
            </a:r>
          </a:p>
        </p:txBody>
      </p:sp>
    </p:spTree>
    <p:extLst>
      <p:ext uri="{BB962C8B-B14F-4D97-AF65-F5344CB8AC3E}">
        <p14:creationId xmlns:p14="http://schemas.microsoft.com/office/powerpoint/2010/main" val="183819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3600" b="1" dirty="0"/>
              <a:t>2</a:t>
            </a:r>
            <a:r>
              <a:rPr lang="nb-NO" sz="3600" b="1" dirty="0" smtClean="0"/>
              <a:t>. Å ordne </a:t>
            </a:r>
            <a:r>
              <a:rPr lang="nb-NO" sz="3600" dirty="0"/>
              <a:t>–</a:t>
            </a:r>
            <a:r>
              <a:rPr lang="nb-NO" sz="3600" b="1" dirty="0" smtClean="0"/>
              <a:t> </a:t>
            </a:r>
            <a:r>
              <a:rPr lang="nb-NO" sz="3600" b="1" dirty="0" err="1" smtClean="0"/>
              <a:t>dispositio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1844824"/>
            <a:ext cx="417646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Ordne stoffet du fant i første fase i </a:t>
            </a:r>
            <a:r>
              <a:rPr lang="nb-NO" sz="2400" b="1" dirty="0"/>
              <a:t>tre deler</a:t>
            </a:r>
            <a:r>
              <a:rPr lang="nb-NO" sz="2400" dirty="0" smtClean="0"/>
              <a:t>: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000" dirty="0"/>
          </a:p>
          <a:p>
            <a:pPr marL="742950" lvl="1" indent="-285750">
              <a:buSzPct val="25000"/>
              <a:buFont typeface="Wingdings" charset="2"/>
              <a:buChar char="u"/>
            </a:pPr>
            <a:r>
              <a:rPr lang="nb-NO" sz="2400" dirty="0"/>
              <a:t>Innledning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r>
              <a:rPr lang="nb-NO" sz="2400" dirty="0"/>
              <a:t>Hoveddel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r>
              <a:rPr lang="nb-NO" sz="2400" dirty="0" smtClean="0"/>
              <a:t>Avslutning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endParaRPr lang="nb-NO" sz="24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Lag en </a:t>
            </a:r>
            <a:r>
              <a:rPr lang="nb-NO" sz="2400" b="1" dirty="0"/>
              <a:t>disposisjon</a:t>
            </a:r>
            <a:r>
              <a:rPr lang="nb-NO" sz="2400" dirty="0"/>
              <a:t>, en plan for teksten</a:t>
            </a:r>
          </a:p>
        </p:txBody>
      </p:sp>
      <p:pic>
        <p:nvPicPr>
          <p:cNvPr id="7" name="Bilde 6"/>
          <p:cNvPicPr/>
          <p:nvPr/>
        </p:nvPicPr>
        <p:blipFill>
          <a:blip r:embed="rId3"/>
          <a:stretch>
            <a:fillRect/>
          </a:stretch>
        </p:blipFill>
        <p:spPr>
          <a:xfrm>
            <a:off x="5004048" y="2420888"/>
            <a:ext cx="3739400" cy="2736304"/>
          </a:xfrm>
          <a:prstGeom prst="rect">
            <a:avLst/>
          </a:prstGeom>
          <a:ln>
            <a:noFill/>
          </a:ln>
        </p:spPr>
      </p:pic>
      <p:sp>
        <p:nvSpPr>
          <p:cNvPr id="3" name="TekstSylinder 2"/>
          <p:cNvSpPr txBox="1"/>
          <p:nvPr/>
        </p:nvSpPr>
        <p:spPr>
          <a:xfrm>
            <a:off x="8134164" y="5157192"/>
            <a:ext cx="7583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 smtClean="0"/>
              <a:t>    Tove </a:t>
            </a:r>
            <a:r>
              <a:rPr lang="nb-NO" sz="700" dirty="0"/>
              <a:t>Nilsen</a:t>
            </a:r>
            <a:endParaRPr lang="nb-NO" sz="700" dirty="0"/>
          </a:p>
        </p:txBody>
      </p:sp>
    </p:spTree>
    <p:extLst>
      <p:ext uri="{BB962C8B-B14F-4D97-AF65-F5344CB8AC3E}">
        <p14:creationId xmlns:p14="http://schemas.microsoft.com/office/powerpoint/2010/main" val="49865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3600" b="1" dirty="0"/>
              <a:t>2</a:t>
            </a:r>
            <a:r>
              <a:rPr lang="nb-NO" sz="3600" b="1" dirty="0" smtClean="0"/>
              <a:t>. Å ordne </a:t>
            </a:r>
            <a:r>
              <a:rPr lang="nb-NO" sz="3600" dirty="0"/>
              <a:t>–</a:t>
            </a:r>
            <a:r>
              <a:rPr lang="nb-NO" sz="3600" b="1" dirty="0" smtClean="0"/>
              <a:t> </a:t>
            </a:r>
            <a:r>
              <a:rPr lang="nb-NO" sz="3600" b="1" dirty="0" err="1" smtClean="0"/>
              <a:t>dispositio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1844824"/>
            <a:ext cx="8208912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SzPct val="25000"/>
              <a:buFont typeface="Wingdings" charset="2"/>
              <a:buChar char="u"/>
            </a:pPr>
            <a:r>
              <a:rPr lang="nb-NO" sz="2400" b="1" dirty="0"/>
              <a:t>Innledningen</a:t>
            </a:r>
          </a:p>
          <a:p>
            <a:pPr marL="914400" lvl="1" indent="-457200">
              <a:lnSpc>
                <a:spcPct val="150000"/>
              </a:lnSpc>
              <a:buSzPct val="25000"/>
              <a:buFont typeface="Wingdings" charset="2"/>
              <a:buChar char="u"/>
            </a:pPr>
            <a:r>
              <a:rPr lang="nb-NO" sz="2400" dirty="0"/>
              <a:t>Ønske velkommen</a:t>
            </a:r>
          </a:p>
          <a:p>
            <a:pPr marL="914400" lvl="1" indent="-457200">
              <a:lnSpc>
                <a:spcPct val="150000"/>
              </a:lnSpc>
              <a:buSzPct val="25000"/>
              <a:buFont typeface="Wingdings" charset="2"/>
              <a:buChar char="u"/>
            </a:pPr>
            <a:r>
              <a:rPr lang="nb-NO" sz="2400" dirty="0"/>
              <a:t>Antyde temaet/problemstillingen</a:t>
            </a:r>
          </a:p>
          <a:p>
            <a:pPr marL="914400" lvl="1" indent="-457200">
              <a:lnSpc>
                <a:spcPct val="150000"/>
              </a:lnSpc>
              <a:buSzPct val="25000"/>
              <a:buFont typeface="Wingdings" charset="2"/>
              <a:buChar char="u"/>
            </a:pPr>
            <a:r>
              <a:rPr lang="nb-NO" sz="2400" dirty="0"/>
              <a:t>Fange publikums interesse</a:t>
            </a:r>
          </a:p>
          <a:p>
            <a:pPr marL="914400" lvl="1" indent="-457200">
              <a:lnSpc>
                <a:spcPct val="150000"/>
              </a:lnSpc>
              <a:buSzPct val="25000"/>
              <a:buFont typeface="Wingdings" charset="2"/>
              <a:buChar char="u"/>
            </a:pPr>
            <a:r>
              <a:rPr lang="nb-NO" sz="2400" dirty="0"/>
              <a:t>Bygge opp </a:t>
            </a:r>
            <a:r>
              <a:rPr lang="nb-NO" sz="2400" dirty="0" smtClean="0"/>
              <a:t>din </a:t>
            </a:r>
            <a:r>
              <a:rPr lang="nb-NO" sz="2400" dirty="0"/>
              <a:t>etos</a:t>
            </a:r>
          </a:p>
          <a:p>
            <a:pPr marL="914400" lvl="1" indent="-457200">
              <a:lnSpc>
                <a:spcPct val="150000"/>
              </a:lnSpc>
              <a:buSzPct val="25000"/>
              <a:buFont typeface="Wingdings" charset="2"/>
              <a:buChar char="u"/>
            </a:pPr>
            <a:r>
              <a:rPr lang="nb-NO" sz="2400" dirty="0"/>
              <a:t>Gi en kort framstilling av bakgrunnen/konteksten</a:t>
            </a:r>
          </a:p>
        </p:txBody>
      </p:sp>
    </p:spTree>
    <p:extLst>
      <p:ext uri="{BB962C8B-B14F-4D97-AF65-F5344CB8AC3E}">
        <p14:creationId xmlns:p14="http://schemas.microsoft.com/office/powerpoint/2010/main" val="2751129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3600" b="1" dirty="0"/>
              <a:t>2</a:t>
            </a:r>
            <a:r>
              <a:rPr lang="nb-NO" sz="3600" b="1" dirty="0" smtClean="0"/>
              <a:t>. Å ordne </a:t>
            </a:r>
            <a:r>
              <a:rPr lang="nb-NO" sz="3600" dirty="0"/>
              <a:t>–</a:t>
            </a:r>
            <a:r>
              <a:rPr lang="nb-NO" sz="3600" b="1" dirty="0" smtClean="0"/>
              <a:t> </a:t>
            </a:r>
            <a:r>
              <a:rPr lang="nb-NO" sz="3600" b="1" dirty="0" err="1" smtClean="0"/>
              <a:t>dispositio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1935991"/>
            <a:ext cx="820891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400" b="1" dirty="0"/>
              <a:t>Hoveddelen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dirty="0"/>
              <a:t>Argumenter </a:t>
            </a:r>
            <a:r>
              <a:rPr lang="nb-NO" sz="2400" dirty="0" smtClean="0"/>
              <a:t>for/mot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endParaRPr lang="nb-NO" sz="1100" dirty="0"/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dirty="0"/>
              <a:t>Oversiktlig struktur i avsnitt</a:t>
            </a:r>
          </a:p>
          <a:p>
            <a:pPr marL="1371600" lvl="2" indent="-457200">
              <a:buSzPct val="25000"/>
              <a:buFont typeface="Wingdings" charset="2"/>
              <a:buChar char="u"/>
            </a:pPr>
            <a:r>
              <a:rPr lang="nb-NO" sz="2000" dirty="0"/>
              <a:t>a</a:t>
            </a:r>
            <a:r>
              <a:rPr lang="nb-NO" sz="2000" dirty="0" smtClean="0"/>
              <a:t>rgument/påstand</a:t>
            </a:r>
            <a:endParaRPr lang="nb-NO" sz="2000" dirty="0"/>
          </a:p>
          <a:p>
            <a:pPr marL="1371600" lvl="2" indent="-457200">
              <a:buSzPct val="25000"/>
              <a:buFont typeface="Wingdings" charset="2"/>
              <a:buChar char="u"/>
            </a:pPr>
            <a:r>
              <a:rPr lang="nb-NO" sz="2000" dirty="0"/>
              <a:t>u</a:t>
            </a:r>
            <a:r>
              <a:rPr lang="nb-NO" sz="2000" dirty="0" smtClean="0"/>
              <a:t>tdyping/eksempler</a:t>
            </a:r>
            <a:endParaRPr lang="nb-NO" sz="2000" dirty="0"/>
          </a:p>
          <a:p>
            <a:pPr marL="1371600" lvl="2" indent="-457200">
              <a:buSzPct val="25000"/>
              <a:buFont typeface="Wingdings" charset="2"/>
              <a:buChar char="u"/>
            </a:pPr>
            <a:r>
              <a:rPr lang="nb-NO" sz="2000" dirty="0"/>
              <a:t>o</a:t>
            </a:r>
            <a:r>
              <a:rPr lang="nb-NO" sz="2000" dirty="0" smtClean="0"/>
              <a:t>ppsummering</a:t>
            </a:r>
          </a:p>
          <a:p>
            <a:pPr marL="1371600" lvl="2" indent="-457200">
              <a:buSzPct val="25000"/>
              <a:buFont typeface="Wingdings" charset="2"/>
              <a:buChar char="u"/>
            </a:pPr>
            <a:endParaRPr lang="nb-NO" sz="2000" dirty="0"/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dirty="0"/>
              <a:t>Underbygge argumenter</a:t>
            </a:r>
          </a:p>
          <a:p>
            <a:pPr marL="1371600" lvl="2" indent="-457200">
              <a:buSzPct val="25000"/>
              <a:buFont typeface="Wingdings" charset="2"/>
              <a:buChar char="u"/>
            </a:pPr>
            <a:r>
              <a:rPr lang="nb-NO" sz="2000" dirty="0"/>
              <a:t>å</a:t>
            </a:r>
            <a:r>
              <a:rPr lang="nb-NO" sz="2000" dirty="0" smtClean="0"/>
              <a:t>pen </a:t>
            </a:r>
            <a:r>
              <a:rPr lang="nb-NO" sz="2000" dirty="0"/>
              <a:t>eller skjult argumentasjon?</a:t>
            </a:r>
          </a:p>
          <a:p>
            <a:pPr marL="1371600" lvl="2" indent="-457200">
              <a:buSzPct val="25000"/>
              <a:buFont typeface="Wingdings" charset="2"/>
              <a:buChar char="u"/>
            </a:pPr>
            <a:r>
              <a:rPr lang="nb-NO" sz="2000" dirty="0"/>
              <a:t>h</a:t>
            </a:r>
            <a:r>
              <a:rPr lang="nb-NO" sz="2000" dirty="0" smtClean="0"/>
              <a:t>oldbarhet</a:t>
            </a:r>
            <a:r>
              <a:rPr lang="nb-NO" sz="2000" dirty="0"/>
              <a:t>, relevans, styrke</a:t>
            </a:r>
          </a:p>
        </p:txBody>
      </p:sp>
    </p:spTree>
    <p:extLst>
      <p:ext uri="{BB962C8B-B14F-4D97-AF65-F5344CB8AC3E}">
        <p14:creationId xmlns:p14="http://schemas.microsoft.com/office/powerpoint/2010/main" val="832131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3600" b="1" dirty="0"/>
              <a:t>2</a:t>
            </a:r>
            <a:r>
              <a:rPr lang="nb-NO" sz="3600" b="1" dirty="0" smtClean="0"/>
              <a:t>. Å ordne </a:t>
            </a:r>
            <a:r>
              <a:rPr lang="nb-NO" sz="3600" dirty="0"/>
              <a:t>–</a:t>
            </a:r>
            <a:r>
              <a:rPr lang="nb-NO" sz="3600" b="1" dirty="0" smtClean="0"/>
              <a:t> </a:t>
            </a:r>
            <a:r>
              <a:rPr lang="nb-NO" sz="3600" b="1" dirty="0" err="1" smtClean="0"/>
              <a:t>dispositio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1844824"/>
            <a:ext cx="8208912" cy="34513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SzPct val="25000"/>
              <a:buFont typeface="Wingdings" charset="2"/>
              <a:buChar char="u"/>
            </a:pPr>
            <a:r>
              <a:rPr lang="nb-NO" sz="2400" b="1" dirty="0"/>
              <a:t>Avslutning/konklusjon - </a:t>
            </a:r>
            <a:r>
              <a:rPr lang="nb-NO" sz="2400" b="1" dirty="0" err="1"/>
              <a:t>conclusio</a:t>
            </a:r>
            <a:endParaRPr lang="nb-NO" sz="2400" b="1" dirty="0"/>
          </a:p>
          <a:p>
            <a:pPr marL="914400" lvl="1" indent="-457200">
              <a:lnSpc>
                <a:spcPct val="150000"/>
              </a:lnSpc>
              <a:buSzPct val="25000"/>
              <a:buFont typeface="Wingdings" charset="2"/>
              <a:buChar char="u"/>
            </a:pPr>
            <a:r>
              <a:rPr lang="nb-NO" sz="2400" dirty="0"/>
              <a:t>Kort oppsummering av innledning og hoveddel</a:t>
            </a:r>
          </a:p>
          <a:p>
            <a:pPr marL="914400" lvl="1" indent="-457200">
              <a:lnSpc>
                <a:spcPct val="150000"/>
              </a:lnSpc>
              <a:buSzPct val="25000"/>
              <a:buFont typeface="Wingdings" charset="2"/>
              <a:buChar char="u"/>
            </a:pPr>
            <a:r>
              <a:rPr lang="nb-NO" sz="2400" dirty="0"/>
              <a:t>Understreking av hovedpunktene</a:t>
            </a:r>
          </a:p>
          <a:p>
            <a:pPr marL="914400" lvl="1" indent="-457200">
              <a:lnSpc>
                <a:spcPct val="150000"/>
              </a:lnSpc>
              <a:buSzPct val="25000"/>
              <a:buFont typeface="Wingdings" charset="2"/>
              <a:buChar char="u"/>
            </a:pPr>
            <a:r>
              <a:rPr lang="nb-NO" sz="2400" dirty="0"/>
              <a:t>Ikke nye argumenter</a:t>
            </a:r>
          </a:p>
          <a:p>
            <a:pPr marL="914400" lvl="1" indent="-457200">
              <a:lnSpc>
                <a:spcPct val="150000"/>
              </a:lnSpc>
              <a:buSzPct val="25000"/>
              <a:buFont typeface="Wingdings" charset="2"/>
              <a:buChar char="u"/>
            </a:pPr>
            <a:r>
              <a:rPr lang="nb-NO" sz="2400" dirty="0"/>
              <a:t>Patos-appell?</a:t>
            </a:r>
          </a:p>
          <a:p>
            <a:pPr marL="914400" lvl="1" indent="-457200">
              <a:lnSpc>
                <a:spcPct val="150000"/>
              </a:lnSpc>
              <a:buSzPct val="25000"/>
              <a:buFont typeface="Wingdings" charset="2"/>
              <a:buChar char="u"/>
            </a:pPr>
            <a:r>
              <a:rPr lang="nb-NO" sz="2400" dirty="0"/>
              <a:t>Besvare problemstillingen/egen vurdering</a:t>
            </a:r>
          </a:p>
        </p:txBody>
      </p:sp>
    </p:spTree>
    <p:extLst>
      <p:ext uri="{BB962C8B-B14F-4D97-AF65-F5344CB8AC3E}">
        <p14:creationId xmlns:p14="http://schemas.microsoft.com/office/powerpoint/2010/main" val="835769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3600" b="1" dirty="0" smtClean="0"/>
              <a:t>3. Å formulere </a:t>
            </a:r>
            <a:r>
              <a:rPr lang="nb-NO" sz="3600" dirty="0"/>
              <a:t>–</a:t>
            </a:r>
            <a:r>
              <a:rPr lang="nb-NO" sz="3600" b="1" dirty="0" smtClean="0"/>
              <a:t> </a:t>
            </a:r>
            <a:r>
              <a:rPr lang="nb-NO" sz="3600" b="1" dirty="0" err="1" smtClean="0"/>
              <a:t>elocutio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1844824"/>
            <a:ext cx="8208912" cy="3254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Den språklige </a:t>
            </a:r>
            <a:r>
              <a:rPr lang="nb-NO" sz="2400" b="1" dirty="0" smtClean="0"/>
              <a:t>utformingen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Retoriske idealer</a:t>
            </a:r>
            <a:r>
              <a:rPr lang="nb-NO" sz="2400" dirty="0" smtClean="0"/>
              <a:t>: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400" dirty="0"/>
          </a:p>
          <a:p>
            <a:pPr marL="742950" lvl="1" indent="-285750">
              <a:buSzPct val="25000"/>
              <a:buFont typeface="Wingdings" charset="2"/>
              <a:buChar char="u"/>
            </a:pPr>
            <a:r>
              <a:rPr lang="nb-NO" sz="2400" b="1" dirty="0"/>
              <a:t>h</a:t>
            </a:r>
            <a:r>
              <a:rPr lang="nb-NO" sz="2400" b="1" dirty="0" smtClean="0"/>
              <a:t>ensiktsmessighet</a:t>
            </a:r>
            <a:r>
              <a:rPr lang="nb-NO" sz="2400" dirty="0" smtClean="0"/>
              <a:t> </a:t>
            </a:r>
            <a:r>
              <a:rPr lang="nb-NO" sz="2400" dirty="0"/>
              <a:t>(</a:t>
            </a:r>
            <a:r>
              <a:rPr lang="nb-NO" sz="2400" dirty="0" err="1"/>
              <a:t>aptum</a:t>
            </a:r>
            <a:r>
              <a:rPr lang="nb-NO" sz="2400" dirty="0"/>
              <a:t>: det som </a:t>
            </a:r>
            <a:r>
              <a:rPr lang="nb-NO" sz="2400" dirty="0" smtClean="0"/>
              <a:t>passer seg)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endParaRPr lang="nb-NO" sz="1050" dirty="0"/>
          </a:p>
          <a:p>
            <a:pPr marL="742950" lvl="1" indent="-285750">
              <a:buSzPct val="25000"/>
              <a:buFont typeface="Wingdings" charset="2"/>
              <a:buChar char="u"/>
            </a:pPr>
            <a:r>
              <a:rPr lang="nb-NO" sz="2400" b="1" dirty="0"/>
              <a:t>k</a:t>
            </a:r>
            <a:r>
              <a:rPr lang="nb-NO" sz="2400" b="1" dirty="0" smtClean="0"/>
              <a:t>orrekthet</a:t>
            </a:r>
            <a:r>
              <a:rPr lang="nb-NO" sz="2400" dirty="0" smtClean="0"/>
              <a:t> </a:t>
            </a:r>
            <a:r>
              <a:rPr lang="nb-NO" sz="2400" dirty="0"/>
              <a:t>(stilnivå, formelle krav</a:t>
            </a:r>
            <a:r>
              <a:rPr lang="nb-NO" sz="2400" dirty="0" smtClean="0"/>
              <a:t>)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endParaRPr lang="nb-NO" sz="1050" dirty="0"/>
          </a:p>
          <a:p>
            <a:pPr marL="742950" lvl="1" indent="-285750">
              <a:buSzPct val="25000"/>
              <a:buFont typeface="Wingdings" charset="2"/>
              <a:buChar char="u"/>
            </a:pPr>
            <a:r>
              <a:rPr lang="nb-NO" sz="2400" b="1" dirty="0"/>
              <a:t>k</a:t>
            </a:r>
            <a:r>
              <a:rPr lang="nb-NO" sz="2400" b="1" dirty="0" smtClean="0"/>
              <a:t>larhet</a:t>
            </a:r>
            <a:r>
              <a:rPr lang="nb-NO" sz="2400" dirty="0" smtClean="0"/>
              <a:t> </a:t>
            </a:r>
            <a:r>
              <a:rPr lang="nb-NO" sz="2400" dirty="0"/>
              <a:t>(presisjon</a:t>
            </a:r>
            <a:r>
              <a:rPr lang="nb-NO" sz="2400" dirty="0" smtClean="0"/>
              <a:t>)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endParaRPr lang="nb-NO" sz="1050" dirty="0"/>
          </a:p>
          <a:p>
            <a:pPr marL="742950" lvl="1" indent="-285750">
              <a:buSzPct val="25000"/>
              <a:buFont typeface="Wingdings" charset="2"/>
              <a:buChar char="u"/>
            </a:pPr>
            <a:r>
              <a:rPr lang="nb-NO" sz="2400" b="1" dirty="0"/>
              <a:t>s</a:t>
            </a:r>
            <a:r>
              <a:rPr lang="nb-NO" sz="2400" b="1" dirty="0" smtClean="0"/>
              <a:t>pråklig </a:t>
            </a:r>
            <a:r>
              <a:rPr lang="nb-NO" sz="2400" b="1" dirty="0"/>
              <a:t>utsmykning </a:t>
            </a:r>
            <a:r>
              <a:rPr lang="nb-NO" sz="2400" dirty="0"/>
              <a:t>(estetikk, virkemidler)</a:t>
            </a:r>
          </a:p>
        </p:txBody>
      </p:sp>
    </p:spTree>
    <p:extLst>
      <p:ext uri="{BB962C8B-B14F-4D97-AF65-F5344CB8AC3E}">
        <p14:creationId xmlns:p14="http://schemas.microsoft.com/office/powerpoint/2010/main" val="202950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tekst_ny_mal_Vg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Intertekst_ny_mal_Vg2.potx</Template>
  <TotalTime>1367</TotalTime>
  <Words>306</Words>
  <Application>Microsoft Office PowerPoint</Application>
  <PresentationFormat>Skjermfremvisning (4:3)</PresentationFormat>
  <Paragraphs>127</Paragraphs>
  <Slides>13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Intertekst_ny_mal_Vg2</vt:lpstr>
      <vt:lpstr>PowerPoint-presentasjon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Company>Fagbokforlaget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Mateusz Pek</dc:creator>
  <cp:lastModifiedBy>Malgorzata Golinska</cp:lastModifiedBy>
  <cp:revision>29</cp:revision>
  <dcterms:created xsi:type="dcterms:W3CDTF">2013-02-14T15:02:40Z</dcterms:created>
  <dcterms:modified xsi:type="dcterms:W3CDTF">2016-01-22T07:35:05Z</dcterms:modified>
</cp:coreProperties>
</file>